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80"/>
  </p:notesMasterIdLst>
  <p:sldIdLst>
    <p:sldId id="256" r:id="rId2"/>
    <p:sldId id="582" r:id="rId3"/>
    <p:sldId id="483" r:id="rId4"/>
    <p:sldId id="258" r:id="rId5"/>
    <p:sldId id="499" r:id="rId6"/>
    <p:sldId id="501" r:id="rId7"/>
    <p:sldId id="488" r:id="rId8"/>
    <p:sldId id="598" r:id="rId9"/>
    <p:sldId id="564" r:id="rId10"/>
    <p:sldId id="613" r:id="rId11"/>
    <p:sldId id="566" r:id="rId12"/>
    <p:sldId id="567" r:id="rId13"/>
    <p:sldId id="568" r:id="rId14"/>
    <p:sldId id="569" r:id="rId15"/>
    <p:sldId id="480" r:id="rId16"/>
    <p:sldId id="614" r:id="rId17"/>
    <p:sldId id="571" r:id="rId18"/>
    <p:sldId id="601" r:id="rId19"/>
    <p:sldId id="597" r:id="rId20"/>
    <p:sldId id="572" r:id="rId21"/>
    <p:sldId id="494" r:id="rId22"/>
    <p:sldId id="573" r:id="rId23"/>
    <p:sldId id="574" r:id="rId24"/>
    <p:sldId id="575" r:id="rId25"/>
    <p:sldId id="526" r:id="rId26"/>
    <p:sldId id="570" r:id="rId27"/>
    <p:sldId id="583" r:id="rId28"/>
    <p:sldId id="584" r:id="rId29"/>
    <p:sldId id="417" r:id="rId30"/>
    <p:sldId id="585" r:id="rId31"/>
    <p:sldId id="432" r:id="rId32"/>
    <p:sldId id="453" r:id="rId33"/>
    <p:sldId id="527" r:id="rId34"/>
    <p:sldId id="433" r:id="rId35"/>
    <p:sldId id="559" r:id="rId36"/>
    <p:sldId id="578" r:id="rId37"/>
    <p:sldId id="434" r:id="rId38"/>
    <p:sldId id="436" r:id="rId39"/>
    <p:sldId id="437" r:id="rId40"/>
    <p:sldId id="438" r:id="rId41"/>
    <p:sldId id="524" r:id="rId42"/>
    <p:sldId id="522" r:id="rId43"/>
    <p:sldId id="517" r:id="rId44"/>
    <p:sldId id="457" r:id="rId45"/>
    <p:sldId id="581" r:id="rId46"/>
    <p:sldId id="587" r:id="rId47"/>
    <p:sldId id="588" r:id="rId48"/>
    <p:sldId id="589" r:id="rId49"/>
    <p:sldId id="590" r:id="rId50"/>
    <p:sldId id="592" r:id="rId51"/>
    <p:sldId id="591" r:id="rId52"/>
    <p:sldId id="580" r:id="rId53"/>
    <p:sldId id="608" r:id="rId54"/>
    <p:sldId id="609" r:id="rId55"/>
    <p:sldId id="610" r:id="rId56"/>
    <p:sldId id="607" r:id="rId57"/>
    <p:sldId id="612" r:id="rId58"/>
    <p:sldId id="611" r:id="rId59"/>
    <p:sldId id="599" r:id="rId60"/>
    <p:sldId id="586" r:id="rId61"/>
    <p:sldId id="500" r:id="rId62"/>
    <p:sldId id="565" r:id="rId63"/>
    <p:sldId id="496" r:id="rId64"/>
    <p:sldId id="498" r:id="rId65"/>
    <p:sldId id="577" r:id="rId66"/>
    <p:sldId id="579" r:id="rId67"/>
    <p:sldId id="602" r:id="rId68"/>
    <p:sldId id="615" r:id="rId69"/>
    <p:sldId id="593" r:id="rId70"/>
    <p:sldId id="600" r:id="rId71"/>
    <p:sldId id="596" r:id="rId72"/>
    <p:sldId id="595" r:id="rId73"/>
    <p:sldId id="603" r:id="rId74"/>
    <p:sldId id="616" r:id="rId75"/>
    <p:sldId id="617" r:id="rId76"/>
    <p:sldId id="594" r:id="rId77"/>
    <p:sldId id="605" r:id="rId78"/>
    <p:sldId id="606" r:id="rId7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art 1- Intro and basic fiji" id="{ECB2CBE3-2280-4931-A366-7BE69ED6A24F}">
          <p14:sldIdLst>
            <p14:sldId id="256"/>
            <p14:sldId id="582"/>
            <p14:sldId id="483"/>
            <p14:sldId id="258"/>
            <p14:sldId id="499"/>
            <p14:sldId id="501"/>
            <p14:sldId id="488"/>
            <p14:sldId id="598"/>
            <p14:sldId id="564"/>
            <p14:sldId id="613"/>
            <p14:sldId id="566"/>
            <p14:sldId id="567"/>
            <p14:sldId id="568"/>
            <p14:sldId id="569"/>
            <p14:sldId id="480"/>
            <p14:sldId id="614"/>
            <p14:sldId id="571"/>
            <p14:sldId id="601"/>
            <p14:sldId id="597"/>
            <p14:sldId id="572"/>
            <p14:sldId id="494"/>
            <p14:sldId id="573"/>
            <p14:sldId id="574"/>
            <p14:sldId id="575"/>
            <p14:sldId id="526"/>
            <p14:sldId id="570"/>
            <p14:sldId id="583"/>
            <p14:sldId id="584"/>
            <p14:sldId id="417"/>
            <p14:sldId id="585"/>
          </p14:sldIdLst>
        </p14:section>
        <p14:section name="Hidden when presenting" id="{41DA2163-446C-4B77-86D0-13B8A43080E0}">
          <p14:sldIdLst>
            <p14:sldId id="432"/>
            <p14:sldId id="453"/>
            <p14:sldId id="527"/>
            <p14:sldId id="433"/>
            <p14:sldId id="559"/>
            <p14:sldId id="578"/>
            <p14:sldId id="434"/>
            <p14:sldId id="436"/>
            <p14:sldId id="437"/>
            <p14:sldId id="438"/>
            <p14:sldId id="524"/>
            <p14:sldId id="522"/>
            <p14:sldId id="517"/>
            <p14:sldId id="457"/>
            <p14:sldId id="581"/>
            <p14:sldId id="587"/>
            <p14:sldId id="588"/>
            <p14:sldId id="589"/>
            <p14:sldId id="590"/>
            <p14:sldId id="592"/>
            <p14:sldId id="591"/>
            <p14:sldId id="580"/>
            <p14:sldId id="608"/>
            <p14:sldId id="609"/>
            <p14:sldId id="610"/>
            <p14:sldId id="607"/>
            <p14:sldId id="612"/>
            <p14:sldId id="611"/>
            <p14:sldId id="599"/>
          </p14:sldIdLst>
        </p14:section>
        <p14:section name="Part 2 - Automation" id="{098DDC6D-C925-4314-93BE-ECC821A6037E}">
          <p14:sldIdLst>
            <p14:sldId id="586"/>
            <p14:sldId id="500"/>
            <p14:sldId id="565"/>
            <p14:sldId id="496"/>
            <p14:sldId id="498"/>
            <p14:sldId id="577"/>
            <p14:sldId id="579"/>
            <p14:sldId id="602"/>
            <p14:sldId id="615"/>
            <p14:sldId id="593"/>
            <p14:sldId id="600"/>
            <p14:sldId id="596"/>
            <p14:sldId id="595"/>
            <p14:sldId id="603"/>
            <p14:sldId id="616"/>
            <p14:sldId id="617"/>
            <p14:sldId id="594"/>
            <p14:sldId id="605"/>
            <p14:sldId id="60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202A"/>
    <a:srgbClr val="DE3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84762" autoAdjust="0"/>
  </p:normalViewPr>
  <p:slideViewPr>
    <p:cSldViewPr snapToGrid="0">
      <p:cViewPr varScale="1">
        <p:scale>
          <a:sx n="95" d="100"/>
          <a:sy n="95" d="100"/>
        </p:scale>
        <p:origin x="1197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hdphoto1.wdp>
</file>

<file path=ppt/media/hdphoto2.wdp>
</file>

<file path=ppt/media/hdphoto3.wdp>
</file>

<file path=ppt/media/image1.png>
</file>

<file path=ppt/media/image10.jpe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jp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jp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jp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jpe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jpe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jpe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jpeg>
</file>

<file path=ppt/media/image202.png>
</file>

<file path=ppt/media/image203.png>
</file>

<file path=ppt/media/image204.png>
</file>

<file path=ppt/media/image205.png>
</file>

<file path=ppt/media/image206.jpe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3.png>
</file>

<file path=ppt/media/image214.png>
</file>

<file path=ppt/media/image215.png>
</file>

<file path=ppt/media/image216.jpe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jpe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jpeg>
</file>

<file path=ppt/media/image66.png>
</file>

<file path=ppt/media/image67.png>
</file>

<file path=ppt/media/image68.png>
</file>

<file path=ppt/media/image69.png>
</file>

<file path=ppt/media/image7.jpe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jpg>
</file>

<file path=ppt/media/image93.jpe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5C413F-AD8F-4E42-93ED-1CB784AF4065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E0E18A-075A-4084-9E79-F9C2C0D9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363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0E18A-075A-4084-9E79-F9C2C0D9ED9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978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 at: 12:08 End: 14:26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0E18A-075A-4084-9E79-F9C2C0D9ED9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6567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Start: 06:50  End: 10:50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0E18A-075A-4084-9E79-F9C2C0D9ED9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561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Hebrew_University_of_Jerusalem" TargetMode="External"/><Relationship Id="rId7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cid:173ae397f13b497aaa52" TargetMode="Externa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Hebrew_University_of_Jerusalem" TargetMode="External"/><Relationship Id="rId7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cid:173ae397f13b497aaa52" TargetMode="Externa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Hebrew_University_of_Jerusalem" TargetMode="External"/><Relationship Id="rId7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cid:173ae397f13b497aaa52" TargetMode="Externa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Hebrew_University_of_Jerusalem" TargetMode="External"/><Relationship Id="rId7" Type="http://schemas.openxmlformats.org/officeDocument/2006/relationships/image" Target="../media/image3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cid:173ae397f13b497aaa52" TargetMode="Externa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4BC0DB4-1662-4331-8062-1127B5890634}" type="datetime1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  <a:prstGeom prst="rect">
            <a:avLst/>
          </a:prstGeo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Introduction to bio-image analysis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B26A038-9A91-412D-9826-176F917BC20C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pic>
        <p:nvPicPr>
          <p:cNvPr id="10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06C96623-2CF9-46E2-9B5E-39D7BACDC64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337576" y="729323"/>
            <a:ext cx="2414719" cy="821004"/>
          </a:xfrm>
          <a:prstGeom prst="rect">
            <a:avLst/>
          </a:prstGeom>
        </p:spPr>
      </p:pic>
      <p:pic>
        <p:nvPicPr>
          <p:cNvPr id="12" name="gmail-m_-6279176490180683725_x0000_i1028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1C4C7D6B-D8B5-4137-B661-F9E5BCFE7673}"/>
              </a:ext>
            </a:extLst>
          </p:cNvPr>
          <p:cNvPicPr/>
          <p:nvPr userDrawn="1"/>
        </p:nvPicPr>
        <p:blipFill>
          <a:blip r:embed="rId4" r:link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07765" y="571880"/>
            <a:ext cx="1721064" cy="1068155"/>
          </a:xfrm>
          <a:prstGeom prst="rect">
            <a:avLst/>
          </a:prstGeom>
          <a:noFill/>
        </p:spPr>
      </p:pic>
      <p:pic>
        <p:nvPicPr>
          <p:cNvPr id="13" name="Picture 12" descr="תוצאת תמונה עבור ‪hebrew university faculty of agriculture  logo‬‏">
            <a:extLst>
              <a:ext uri="{FF2B5EF4-FFF2-40B4-BE49-F238E27FC236}">
                <a16:creationId xmlns:a16="http://schemas.microsoft.com/office/drawing/2014/main" id="{45C28713-5D9B-4D9D-B5CD-76C6ECB2C305}"/>
              </a:ext>
            </a:extLst>
          </p:cNvPr>
          <p:cNvPicPr/>
          <p:nvPr userDrawn="1"/>
        </p:nvPicPr>
        <p:blipFill>
          <a:blip r:embed="rId7" cstate="print"/>
          <a:srcRect l="12563" r="12403"/>
          <a:stretch>
            <a:fillRect/>
          </a:stretch>
        </p:blipFill>
        <p:spPr bwMode="auto">
          <a:xfrm>
            <a:off x="10698051" y="-39905"/>
            <a:ext cx="1461211" cy="202754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467628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/>
          <a:lstStyle/>
          <a:p>
            <a:fld id="{AE37D2BE-C83B-49DA-8DA9-53707A0C0A76}" type="datetime1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Introduction to bio-image analysis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372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/>
          <a:lstStyle/>
          <a:p>
            <a:fld id="{E0B46ADE-3951-4F38-90DB-1B13756DF763}" type="datetime1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Introduction to bio-image analysis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035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/>
          <a:lstStyle/>
          <a:p>
            <a:fld id="{795B56EF-8AF1-4A9F-9C6C-AF831BDBCBBB}" type="datetime1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Introduction to bio-image analysis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075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CA0E9C4-B01F-46DC-A6F3-002F62B6E2D6}" type="datetime1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Introduction to bio-image analysis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B26A038-9A91-412D-9826-176F917BC20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1342881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/>
          <a:lstStyle/>
          <a:p>
            <a:fld id="{66F2BCB9-C478-4484-9BD5-8DF5A0A19140}" type="datetime1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Introduction to bio-image analysis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580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/>
          <a:lstStyle/>
          <a:p>
            <a:fld id="{04B0BA13-AC41-4278-9AB5-C120E85C0D55}" type="datetime1">
              <a:rPr lang="en-US" smtClean="0"/>
              <a:t>7/7/2025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Introduction to bio-image analysis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662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9800" y="303726"/>
            <a:ext cx="9601200" cy="1485900"/>
          </a:xfrm>
          <a:ln>
            <a:noFill/>
          </a:ln>
        </p:spPr>
        <p:txBody>
          <a:bodyPr/>
          <a:lstStyle/>
          <a:p>
            <a:r>
              <a:rPr lang="en-US" dirty="0"/>
              <a:t>Introduction to bio-image analysis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A143524-413D-4680-B9FD-3CA0B56030DA}"/>
              </a:ext>
            </a:extLst>
          </p:cNvPr>
          <p:cNvGrpSpPr/>
          <p:nvPr userDrawn="1"/>
        </p:nvGrpSpPr>
        <p:grpSpPr>
          <a:xfrm>
            <a:off x="8330260" y="57824"/>
            <a:ext cx="3820807" cy="1362001"/>
            <a:chOff x="6295396" y="1324249"/>
            <a:chExt cx="3820807" cy="1362001"/>
          </a:xfrm>
        </p:grpSpPr>
        <p:pic>
          <p:nvPicPr>
            <p:cNvPr id="6" name="Picture 5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49B5FECC-31F2-4F0B-B8E9-E27B501ACB5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 r="77627"/>
            <a:stretch/>
          </p:blipFill>
          <p:spPr>
            <a:xfrm>
              <a:off x="9427336" y="1639391"/>
              <a:ext cx="688867" cy="1046859"/>
            </a:xfrm>
            <a:prstGeom prst="rect">
              <a:avLst/>
            </a:prstGeom>
          </p:spPr>
        </p:pic>
        <p:pic>
          <p:nvPicPr>
            <p:cNvPr id="7" name="gmail-m_-6279176490180683725_x0000_i1028" descr="A close up of a logo&#10;&#10;Description generated with very high confidence">
              <a:extLst>
                <a:ext uri="{FF2B5EF4-FFF2-40B4-BE49-F238E27FC236}">
                  <a16:creationId xmlns:a16="http://schemas.microsoft.com/office/drawing/2014/main" id="{2E5852EE-113C-49B8-A674-05D1D9BAFC30}"/>
                </a:ext>
              </a:extLst>
            </p:cNvPr>
            <p:cNvPicPr/>
            <p:nvPr userDrawn="1"/>
          </p:nvPicPr>
          <p:blipFill>
            <a:blip r:embed="rId4" r:link="rId6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6295396" y="1678552"/>
              <a:ext cx="1717563" cy="1007698"/>
            </a:xfrm>
            <a:prstGeom prst="rect">
              <a:avLst/>
            </a:prstGeom>
            <a:noFill/>
          </p:spPr>
        </p:pic>
        <p:pic>
          <p:nvPicPr>
            <p:cNvPr id="8" name="Picture 7" descr="תוצאת תמונה עבור ‪hebrew university faculty of agriculture  logo‬‏">
              <a:extLst>
                <a:ext uri="{FF2B5EF4-FFF2-40B4-BE49-F238E27FC236}">
                  <a16:creationId xmlns:a16="http://schemas.microsoft.com/office/drawing/2014/main" id="{EC165472-7F5E-4546-A448-6816EF57457B}"/>
                </a:ext>
              </a:extLst>
            </p:cNvPr>
            <p:cNvPicPr/>
            <p:nvPr userDrawn="1"/>
          </p:nvPicPr>
          <p:blipFill rotWithShape="1">
            <a:blip r:embed="rId7" cstate="print"/>
            <a:srcRect l="20782" t="13579" r="19605" b="33739"/>
            <a:stretch/>
          </p:blipFill>
          <p:spPr bwMode="auto">
            <a:xfrm>
              <a:off x="7886164" y="1324249"/>
              <a:ext cx="1541172" cy="1362001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2238575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E2299A7-878A-4B03-ABC5-792C0F70A16A}"/>
              </a:ext>
            </a:extLst>
          </p:cNvPr>
          <p:cNvGrpSpPr/>
          <p:nvPr userDrawn="1"/>
        </p:nvGrpSpPr>
        <p:grpSpPr>
          <a:xfrm>
            <a:off x="8330260" y="57824"/>
            <a:ext cx="3820807" cy="1362001"/>
            <a:chOff x="6295396" y="1324249"/>
            <a:chExt cx="3820807" cy="1362001"/>
          </a:xfrm>
        </p:grpSpPr>
        <p:pic>
          <p:nvPicPr>
            <p:cNvPr id="6" name="Picture 5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DFE7A9C-7E05-4560-AD7F-AD6C7272A4A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 r="77627"/>
            <a:stretch/>
          </p:blipFill>
          <p:spPr>
            <a:xfrm>
              <a:off x="9427336" y="1639391"/>
              <a:ext cx="688867" cy="1046859"/>
            </a:xfrm>
            <a:prstGeom prst="rect">
              <a:avLst/>
            </a:prstGeom>
          </p:spPr>
        </p:pic>
        <p:pic>
          <p:nvPicPr>
            <p:cNvPr id="7" name="gmail-m_-6279176490180683725_x0000_i1028" descr="A close up of a logo&#10;&#10;Description generated with very high confidence">
              <a:extLst>
                <a:ext uri="{FF2B5EF4-FFF2-40B4-BE49-F238E27FC236}">
                  <a16:creationId xmlns:a16="http://schemas.microsoft.com/office/drawing/2014/main" id="{C25AE271-01F5-4904-91CD-801F16E85595}"/>
                </a:ext>
              </a:extLst>
            </p:cNvPr>
            <p:cNvPicPr/>
            <p:nvPr userDrawn="1"/>
          </p:nvPicPr>
          <p:blipFill>
            <a:blip r:embed="rId4" r:link="rId6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6295396" y="1678552"/>
              <a:ext cx="1717563" cy="1007698"/>
            </a:xfrm>
            <a:prstGeom prst="rect">
              <a:avLst/>
            </a:prstGeom>
            <a:noFill/>
          </p:spPr>
        </p:pic>
        <p:pic>
          <p:nvPicPr>
            <p:cNvPr id="8" name="Picture 7" descr="תוצאת תמונה עבור ‪hebrew university faculty of agriculture  logo‬‏">
              <a:extLst>
                <a:ext uri="{FF2B5EF4-FFF2-40B4-BE49-F238E27FC236}">
                  <a16:creationId xmlns:a16="http://schemas.microsoft.com/office/drawing/2014/main" id="{7A476A19-519F-4C04-9D10-DEA1A21D1C0A}"/>
                </a:ext>
              </a:extLst>
            </p:cNvPr>
            <p:cNvPicPr/>
            <p:nvPr userDrawn="1"/>
          </p:nvPicPr>
          <p:blipFill rotWithShape="1">
            <a:blip r:embed="rId7" cstate="print"/>
            <a:srcRect l="20782" t="13579" r="19605" b="33739"/>
            <a:stretch/>
          </p:blipFill>
          <p:spPr bwMode="auto">
            <a:xfrm>
              <a:off x="7886164" y="1324249"/>
              <a:ext cx="1541172" cy="1362001"/>
            </a:xfrm>
            <a:prstGeom prst="rect">
              <a:avLst/>
            </a:prstGeom>
            <a:noFill/>
          </p:spPr>
        </p:pic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90BD4805-6DCB-464F-B988-F17F97E44BF9}"/>
              </a:ext>
            </a:extLst>
          </p:cNvPr>
          <p:cNvSpPr/>
          <p:nvPr userDrawn="1"/>
        </p:nvSpPr>
        <p:spPr>
          <a:xfrm>
            <a:off x="697302" y="117450"/>
            <a:ext cx="8076976" cy="70788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4000" b="1" u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 to bio-image analysis</a:t>
            </a:r>
          </a:p>
        </p:txBody>
      </p:sp>
    </p:spTree>
    <p:extLst>
      <p:ext uri="{BB962C8B-B14F-4D97-AF65-F5344CB8AC3E}">
        <p14:creationId xmlns:p14="http://schemas.microsoft.com/office/powerpoint/2010/main" val="2363460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660CA33-28D9-4E86-A0A8-4F629298B4B7}" type="datetime1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Introduction to bio-image analysis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B26A038-9A91-412D-9826-176F917BC20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99788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-9945"/>
            <a:ext cx="5303519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1714" y="2301240"/>
            <a:ext cx="4940092" cy="4120888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0" y="6453386"/>
            <a:ext cx="3475298" cy="404614"/>
          </a:xfrm>
          <a:prstGeom prst="rect">
            <a:avLst/>
          </a:prstGeom>
        </p:spPr>
        <p:txBody>
          <a:bodyPr/>
          <a:lstStyle>
            <a:lvl1pPr>
              <a:defRPr b="1" u="sng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Introduction to bio-image analysis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B26A038-9A91-412D-9826-176F917BC20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B09DC73-DE37-4294-9AE4-536F0F5F5CDA}"/>
              </a:ext>
            </a:extLst>
          </p:cNvPr>
          <p:cNvGrpSpPr/>
          <p:nvPr userDrawn="1"/>
        </p:nvGrpSpPr>
        <p:grpSpPr>
          <a:xfrm>
            <a:off x="9585960" y="57825"/>
            <a:ext cx="2565107" cy="914382"/>
            <a:chOff x="6295396" y="1324249"/>
            <a:chExt cx="3820807" cy="1362001"/>
          </a:xfrm>
        </p:grpSpPr>
        <p:pic>
          <p:nvPicPr>
            <p:cNvPr id="12" name="Picture 11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A1B1405F-EBA6-4BF4-9A27-62D29DAE56D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 r="77627"/>
            <a:stretch/>
          </p:blipFill>
          <p:spPr>
            <a:xfrm>
              <a:off x="9427336" y="1639391"/>
              <a:ext cx="688867" cy="1046859"/>
            </a:xfrm>
            <a:prstGeom prst="rect">
              <a:avLst/>
            </a:prstGeom>
          </p:spPr>
        </p:pic>
        <p:pic>
          <p:nvPicPr>
            <p:cNvPr id="13" name="gmail-m_-6279176490180683725_x0000_i1028" descr="A close up of a logo&#10;&#10;Description generated with very high confidence">
              <a:extLst>
                <a:ext uri="{FF2B5EF4-FFF2-40B4-BE49-F238E27FC236}">
                  <a16:creationId xmlns:a16="http://schemas.microsoft.com/office/drawing/2014/main" id="{C3D4FC64-B1AA-40BE-8357-C3FEC8889DD6}"/>
                </a:ext>
              </a:extLst>
            </p:cNvPr>
            <p:cNvPicPr/>
            <p:nvPr userDrawn="1"/>
          </p:nvPicPr>
          <p:blipFill>
            <a:blip r:embed="rId4" r:link="rId6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6295396" y="1678552"/>
              <a:ext cx="1717563" cy="1007698"/>
            </a:xfrm>
            <a:prstGeom prst="rect">
              <a:avLst/>
            </a:prstGeom>
            <a:noFill/>
          </p:spPr>
        </p:pic>
        <p:pic>
          <p:nvPicPr>
            <p:cNvPr id="14" name="Picture 13" descr="תוצאת תמונה עבור ‪hebrew university faculty of agriculture  logo‬‏">
              <a:extLst>
                <a:ext uri="{FF2B5EF4-FFF2-40B4-BE49-F238E27FC236}">
                  <a16:creationId xmlns:a16="http://schemas.microsoft.com/office/drawing/2014/main" id="{15E00237-D61B-48A0-BE3B-EDAD35F0D7DD}"/>
                </a:ext>
              </a:extLst>
            </p:cNvPr>
            <p:cNvPicPr/>
            <p:nvPr userDrawn="1"/>
          </p:nvPicPr>
          <p:blipFill rotWithShape="1">
            <a:blip r:embed="rId7" cstate="print"/>
            <a:srcRect l="20782" t="13579" r="19605" b="33739"/>
            <a:stretch/>
          </p:blipFill>
          <p:spPr bwMode="auto">
            <a:xfrm>
              <a:off x="7886164" y="1324249"/>
              <a:ext cx="1541172" cy="1362001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314083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Introduction to bio-image analysis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EB26A038-9A91-412D-9826-176F917BC20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39025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36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groups/2372349676347206" TargetMode="External"/><Relationship Id="rId3" Type="http://schemas.openxmlformats.org/officeDocument/2006/relationships/hyperlink" Target="https://en.wikipedia.org/wiki/Hebrew_University_of_Jerusalem" TargetMode="External"/><Relationship Id="rId7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cid:173ae397f13b497aaa52" TargetMode="External"/><Relationship Id="rId5" Type="http://schemas.microsoft.com/office/2007/relationships/hdphoto" Target="../media/hdphoto1.wdp"/><Relationship Id="rId4" Type="http://schemas.openxmlformats.org/officeDocument/2006/relationships/image" Target="../media/image5.png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videoseries?list=PL5ESQNfM5lc7SAMstEu082ivW4BDMvd0U" TargetMode="External"/><Relationship Id="rId5" Type="http://schemas.openxmlformats.org/officeDocument/2006/relationships/hyperlink" Target="https://www.youtube.com/watch?v=e-2DbkUwKk4&amp;list=PL5ESQNfM5lc7SAMstEu082ivW4BDMvd0U&amp;index=1" TargetMode="External"/><Relationship Id="rId4" Type="http://schemas.openxmlformats.org/officeDocument/2006/relationships/image" Target="../media/image48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hyperlink" Target="https://forum.image.sc/t/quantifying-fluorescence-intensity-of-confocal-microscope-images/99960/2?u=daniel_waiger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jp2Q2g0A5wc" TargetMode="Externa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jp2Q2g0A5wc?feature=oembed" TargetMode="External"/><Relationship Id="rId4" Type="http://schemas.openxmlformats.org/officeDocument/2006/relationships/image" Target="../media/image6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hyperlink" Target="https://www.youtube.com/watch?v=e-2DbkUwKk4&amp;list=PL5ESQNfM5lc7SAMstEu082ivW4BDMvd0U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ommons.wikimedia.org/wiki/File:YouTube_logo_(2017).png" TargetMode="External"/><Relationship Id="rId5" Type="http://schemas.openxmlformats.org/officeDocument/2006/relationships/image" Target="../media/image9.png"/><Relationship Id="rId4" Type="http://schemas.openxmlformats.org/officeDocument/2006/relationships/hyperlink" Target="https://www.youtube.com/playlist?list=PL5ESQNfM5lc7SAMstEu082ivW4BDMvd0U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png"/><Relationship Id="rId3" Type="http://schemas.openxmlformats.org/officeDocument/2006/relationships/image" Target="../media/image71.png"/><Relationship Id="rId7" Type="http://schemas.openxmlformats.org/officeDocument/2006/relationships/image" Target="../media/image75.png"/><Relationship Id="rId12" Type="http://schemas.openxmlformats.org/officeDocument/2006/relationships/image" Target="../media/image80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4.png"/><Relationship Id="rId11" Type="http://schemas.openxmlformats.org/officeDocument/2006/relationships/image" Target="../media/image79.png"/><Relationship Id="rId5" Type="http://schemas.openxmlformats.org/officeDocument/2006/relationships/image" Target="../media/image73.png"/><Relationship Id="rId10" Type="http://schemas.openxmlformats.org/officeDocument/2006/relationships/image" Target="../media/image78.png"/><Relationship Id="rId4" Type="http://schemas.openxmlformats.org/officeDocument/2006/relationships/image" Target="../media/image72.png"/><Relationship Id="rId9" Type="http://schemas.openxmlformats.org/officeDocument/2006/relationships/image" Target="../media/image7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4.png"/><Relationship Id="rId5" Type="http://schemas.openxmlformats.org/officeDocument/2006/relationships/image" Target="../media/image83.png"/><Relationship Id="rId4" Type="http://schemas.openxmlformats.org/officeDocument/2006/relationships/image" Target="../media/image8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8.png"/><Relationship Id="rId4" Type="http://schemas.openxmlformats.org/officeDocument/2006/relationships/image" Target="../media/image8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1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jpeg"/><Relationship Id="rId3" Type="http://schemas.openxmlformats.org/officeDocument/2006/relationships/hyperlink" Target="https://en.wikipedia.org/wiki/FIJI_(software)" TargetMode="External"/><Relationship Id="rId7" Type="http://schemas.openxmlformats.org/officeDocument/2006/relationships/hyperlink" Target="https://drupal.stackexchange.com/questions/93845/how-to-disallow-selected-roles-to-edit-node-titles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2.jpg"/><Relationship Id="rId5" Type="http://schemas.openxmlformats.org/officeDocument/2006/relationships/hyperlink" Target="http://fs.magnet.fsu.edu/~lee/asc/ImageJUtilities/ASC_ImageJ_Utils.html" TargetMode="External"/><Relationship Id="rId10" Type="http://schemas.openxmlformats.org/officeDocument/2006/relationships/image" Target="../media/image94.png"/><Relationship Id="rId4" Type="http://schemas.openxmlformats.org/officeDocument/2006/relationships/image" Target="../media/image23.png"/><Relationship Id="rId9" Type="http://schemas.openxmlformats.org/officeDocument/2006/relationships/hyperlink" Target="https://commons.wikimedia.org/wiki/File:Couteau_%C3%A0_pamplemousse_double_lame_02.jpg" TargetMode="Externa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png"/><Relationship Id="rId13" Type="http://schemas.openxmlformats.org/officeDocument/2006/relationships/image" Target="../media/image106.png"/><Relationship Id="rId3" Type="http://schemas.openxmlformats.org/officeDocument/2006/relationships/image" Target="../media/image96.png"/><Relationship Id="rId7" Type="http://schemas.openxmlformats.org/officeDocument/2006/relationships/image" Target="../media/image100.png"/><Relationship Id="rId12" Type="http://schemas.openxmlformats.org/officeDocument/2006/relationships/image" Target="../media/image105.png"/><Relationship Id="rId17" Type="http://schemas.openxmlformats.org/officeDocument/2006/relationships/image" Target="../media/image110.png"/><Relationship Id="rId2" Type="http://schemas.openxmlformats.org/officeDocument/2006/relationships/image" Target="../media/image95.png"/><Relationship Id="rId16" Type="http://schemas.openxmlformats.org/officeDocument/2006/relationships/image" Target="../media/image10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9.png"/><Relationship Id="rId11" Type="http://schemas.openxmlformats.org/officeDocument/2006/relationships/image" Target="../media/image104.png"/><Relationship Id="rId5" Type="http://schemas.openxmlformats.org/officeDocument/2006/relationships/image" Target="../media/image98.png"/><Relationship Id="rId15" Type="http://schemas.openxmlformats.org/officeDocument/2006/relationships/image" Target="../media/image108.png"/><Relationship Id="rId10" Type="http://schemas.openxmlformats.org/officeDocument/2006/relationships/image" Target="../media/image103.png"/><Relationship Id="rId4" Type="http://schemas.openxmlformats.org/officeDocument/2006/relationships/image" Target="../media/image97.png"/><Relationship Id="rId9" Type="http://schemas.openxmlformats.org/officeDocument/2006/relationships/image" Target="../media/image102.png"/><Relationship Id="rId14" Type="http://schemas.openxmlformats.org/officeDocument/2006/relationships/image" Target="../media/image10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hyperlink" Target="http://imagej.net/List_of_update_sites" TargetMode="Externa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112.png"/><Relationship Id="rId4" Type="http://schemas.openxmlformats.org/officeDocument/2006/relationships/hyperlink" Target="https://twitter.com/haesleinhuepf/status/1288372583495327744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7" Type="http://schemas.openxmlformats.org/officeDocument/2006/relationships/image" Target="../media/image119.png"/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8.png"/><Relationship Id="rId5" Type="http://schemas.openxmlformats.org/officeDocument/2006/relationships/image" Target="../media/image117.png"/><Relationship Id="rId4" Type="http://schemas.openxmlformats.org/officeDocument/2006/relationships/image" Target="../media/image11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4.png"/><Relationship Id="rId5" Type="http://schemas.openxmlformats.org/officeDocument/2006/relationships/image" Target="../media/image123.png"/><Relationship Id="rId4" Type="http://schemas.openxmlformats.org/officeDocument/2006/relationships/image" Target="../media/image12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png"/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png"/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8.png"/><Relationship Id="rId4" Type="http://schemas.openxmlformats.org/officeDocument/2006/relationships/image" Target="../media/image13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png"/><Relationship Id="rId2" Type="http://schemas.openxmlformats.org/officeDocument/2006/relationships/image" Target="../media/image13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Akedfyp5AxY?feature=oembed" TargetMode="External"/><Relationship Id="rId4" Type="http://schemas.openxmlformats.org/officeDocument/2006/relationships/image" Target="../media/image48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image" Target="../media/image13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8.png"/><Relationship Id="rId4" Type="http://schemas.openxmlformats.org/officeDocument/2006/relationships/image" Target="../media/image13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5.png"/><Relationship Id="rId4" Type="http://schemas.openxmlformats.org/officeDocument/2006/relationships/image" Target="../media/image14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png"/><Relationship Id="rId2" Type="http://schemas.openxmlformats.org/officeDocument/2006/relationships/image" Target="../media/image14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5.png"/><Relationship Id="rId4" Type="http://schemas.openxmlformats.org/officeDocument/2006/relationships/image" Target="../media/image14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7.png"/><Relationship Id="rId3" Type="http://schemas.openxmlformats.org/officeDocument/2006/relationships/image" Target="../media/image143.png"/><Relationship Id="rId7" Type="http://schemas.openxmlformats.org/officeDocument/2006/relationships/image" Target="../media/image146.png"/><Relationship Id="rId2" Type="http://schemas.openxmlformats.org/officeDocument/2006/relationships/image" Target="../media/image14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5.png"/><Relationship Id="rId5" Type="http://schemas.openxmlformats.org/officeDocument/2006/relationships/image" Target="../media/image135.png"/><Relationship Id="rId4" Type="http://schemas.openxmlformats.org/officeDocument/2006/relationships/image" Target="../media/image14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png"/><Relationship Id="rId2" Type="http://schemas.openxmlformats.org/officeDocument/2006/relationships/image" Target="../media/image14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1.png"/><Relationship Id="rId4" Type="http://schemas.openxmlformats.org/officeDocument/2006/relationships/image" Target="../media/image15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png"/><Relationship Id="rId7" Type="http://schemas.openxmlformats.org/officeDocument/2006/relationships/image" Target="../media/image156.png"/><Relationship Id="rId2" Type="http://schemas.openxmlformats.org/officeDocument/2006/relationships/image" Target="../media/image14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5.png"/><Relationship Id="rId5" Type="http://schemas.openxmlformats.org/officeDocument/2006/relationships/image" Target="../media/image154.png"/><Relationship Id="rId4" Type="http://schemas.openxmlformats.org/officeDocument/2006/relationships/image" Target="../media/image15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png"/><Relationship Id="rId2" Type="http://schemas.openxmlformats.org/officeDocument/2006/relationships/image" Target="../media/image15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1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4.png"/><Relationship Id="rId3" Type="http://schemas.openxmlformats.org/officeDocument/2006/relationships/image" Target="../media/image159.png"/><Relationship Id="rId7" Type="http://schemas.openxmlformats.org/officeDocument/2006/relationships/image" Target="../media/image163.png"/><Relationship Id="rId2" Type="http://schemas.openxmlformats.org/officeDocument/2006/relationships/image" Target="../media/image15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2.png"/><Relationship Id="rId5" Type="http://schemas.openxmlformats.org/officeDocument/2006/relationships/image" Target="../media/image161.png"/><Relationship Id="rId4" Type="http://schemas.openxmlformats.org/officeDocument/2006/relationships/image" Target="../media/image160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6.png"/><Relationship Id="rId2" Type="http://schemas.openxmlformats.org/officeDocument/2006/relationships/image" Target="../media/image165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3.png"/><Relationship Id="rId3" Type="http://schemas.openxmlformats.org/officeDocument/2006/relationships/image" Target="../media/image115.png"/><Relationship Id="rId7" Type="http://schemas.openxmlformats.org/officeDocument/2006/relationships/image" Target="../media/image119.png"/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8.png"/><Relationship Id="rId5" Type="http://schemas.openxmlformats.org/officeDocument/2006/relationships/image" Target="../media/image117.png"/><Relationship Id="rId4" Type="http://schemas.openxmlformats.org/officeDocument/2006/relationships/image" Target="../media/image116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7.png"/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png"/><Relationship Id="rId2" Type="http://schemas.openxmlformats.org/officeDocument/2006/relationships/image" Target="../media/image16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0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png"/><Relationship Id="rId2" Type="http://schemas.openxmlformats.org/officeDocument/2006/relationships/image" Target="../media/image16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4.png"/><Relationship Id="rId3" Type="http://schemas.openxmlformats.org/officeDocument/2006/relationships/image" Target="../media/image17.png"/><Relationship Id="rId7" Type="http://schemas.openxmlformats.org/officeDocument/2006/relationships/hyperlink" Target="https://en.wikipedia.org/wiki/FIJI_(software)" TargetMode="External"/><Relationship Id="rId12" Type="http://schemas.openxmlformats.org/officeDocument/2006/relationships/hyperlink" Target="http://fs.magnet.fsu.edu/~lee/asc/ImageJUtilities/ASC_ImageJ_Utils.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23.png"/><Relationship Id="rId5" Type="http://schemas.openxmlformats.org/officeDocument/2006/relationships/image" Target="../media/image19.png"/><Relationship Id="rId15" Type="http://schemas.openxmlformats.org/officeDocument/2006/relationships/image" Target="../media/image26.png"/><Relationship Id="rId10" Type="http://schemas.microsoft.com/office/2007/relationships/hdphoto" Target="../media/hdphoto2.wdp"/><Relationship Id="rId4" Type="http://schemas.openxmlformats.org/officeDocument/2006/relationships/image" Target="../media/image18.png"/><Relationship Id="rId9" Type="http://schemas.openxmlformats.org/officeDocument/2006/relationships/image" Target="../media/image22.png"/><Relationship Id="rId14" Type="http://schemas.openxmlformats.org/officeDocument/2006/relationships/image" Target="../media/image25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2.png"/><Relationship Id="rId2" Type="http://schemas.openxmlformats.org/officeDocument/2006/relationships/image" Target="../media/image171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4.png"/><Relationship Id="rId2" Type="http://schemas.openxmlformats.org/officeDocument/2006/relationships/image" Target="../media/image17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6.png"/><Relationship Id="rId4" Type="http://schemas.openxmlformats.org/officeDocument/2006/relationships/image" Target="../media/image175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7.png"/><Relationship Id="rId2" Type="http://schemas.openxmlformats.org/officeDocument/2006/relationships/hyperlink" Target="https://rupress.org/jcb/pages/fig-vid-guidelines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9.png"/><Relationship Id="rId4" Type="http://schemas.openxmlformats.org/officeDocument/2006/relationships/image" Target="../media/image178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hyperlink" Target="https://www.nature.com/nature-portfolio/editorial-policies/image-integrity#editorials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1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3.png"/><Relationship Id="rId2" Type="http://schemas.openxmlformats.org/officeDocument/2006/relationships/image" Target="../media/image182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sciencemag.org/authors/instructions-preparing-initial-manuscript" TargetMode="External"/><Relationship Id="rId4" Type="http://schemas.openxmlformats.org/officeDocument/2006/relationships/image" Target="../media/image184.png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hyperlink" Target="http://biii.eu/training-material" TargetMode="External"/><Relationship Id="rId13" Type="http://schemas.openxmlformats.org/officeDocument/2006/relationships/image" Target="../media/image190.png"/><Relationship Id="rId3" Type="http://schemas.openxmlformats.org/officeDocument/2006/relationships/image" Target="../media/image185.png"/><Relationship Id="rId7" Type="http://schemas.openxmlformats.org/officeDocument/2006/relationships/image" Target="../media/image187.png"/><Relationship Id="rId12" Type="http://schemas.openxmlformats.org/officeDocument/2006/relationships/hyperlink" Target="https://www.youtube.com/watch?v=o8tfkdcd3DA" TargetMode="External"/><Relationship Id="rId2" Type="http://schemas.openxmlformats.org/officeDocument/2006/relationships/hyperlink" Target="https://link.springer.com/book/10.1007/978-3-030-22386-1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biii.eu/" TargetMode="External"/><Relationship Id="rId11" Type="http://schemas.openxmlformats.org/officeDocument/2006/relationships/image" Target="../media/image189.png"/><Relationship Id="rId5" Type="http://schemas.openxmlformats.org/officeDocument/2006/relationships/image" Target="../media/image186.png"/><Relationship Id="rId10" Type="http://schemas.openxmlformats.org/officeDocument/2006/relationships/hyperlink" Target="https://www.youtube.com/c/NEUBIAS/videos" TargetMode="External"/><Relationship Id="rId4" Type="http://schemas.openxmlformats.org/officeDocument/2006/relationships/hyperlink" Target="https://www.researchgate.net/publication/297738620_Bioimage_Data_Analysis" TargetMode="External"/><Relationship Id="rId9" Type="http://schemas.openxmlformats.org/officeDocument/2006/relationships/image" Target="../media/image188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@haesleinhuepf" TargetMode="External"/><Relationship Id="rId2" Type="http://schemas.openxmlformats.org/officeDocument/2006/relationships/hyperlink" Target="https://www.youtube.com/@johanna.m.dela-cruz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youtube.com/@NEUBIAS/videos" TargetMode="Externa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2.png"/><Relationship Id="rId2" Type="http://schemas.openxmlformats.org/officeDocument/2006/relationships/image" Target="../media/image19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zeiss.com/microscopy/int/cmp/edr/21/microscopy-for-dummies.html" TargetMode="Externa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hyperlink" Target="https://en.wikipedia.org/wiki/User:Muhammad_Mahdi_Karim" TargetMode="External"/><Relationship Id="rId7" Type="http://schemas.openxmlformats.org/officeDocument/2006/relationships/image" Target="../media/image30.png"/><Relationship Id="rId2" Type="http://schemas.openxmlformats.org/officeDocument/2006/relationships/hyperlink" Target="https://commons.wikimedia.org/wiki/User:Acagastya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jpe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jpe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3.png"/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4.png"/><Relationship Id="rId4" Type="http://schemas.openxmlformats.org/officeDocument/2006/relationships/image" Target="../media/image119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6.png"/><Relationship Id="rId2" Type="http://schemas.openxmlformats.org/officeDocument/2006/relationships/image" Target="../media/image19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3.png"/><Relationship Id="rId5" Type="http://schemas.openxmlformats.org/officeDocument/2006/relationships/image" Target="../media/image194.png"/><Relationship Id="rId4" Type="http://schemas.openxmlformats.org/officeDocument/2006/relationships/image" Target="../media/image197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35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9.png"/><Relationship Id="rId2" Type="http://schemas.openxmlformats.org/officeDocument/2006/relationships/image" Target="../media/image198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image-analysis/micro-formats-extractor" TargetMode="External"/><Relationship Id="rId4" Type="http://schemas.openxmlformats.org/officeDocument/2006/relationships/image" Target="../media/image200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1.jpe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2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png"/><Relationship Id="rId2" Type="http://schemas.openxmlformats.org/officeDocument/2006/relationships/image" Target="../media/image20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6.jpeg"/><Relationship Id="rId4" Type="http://schemas.openxmlformats.org/officeDocument/2006/relationships/image" Target="../media/image20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8.png"/><Relationship Id="rId2" Type="http://schemas.openxmlformats.org/officeDocument/2006/relationships/image" Target="../media/image20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4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image" Target="../media/image20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1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3.png"/><Relationship Id="rId2" Type="http://schemas.openxmlformats.org/officeDocument/2006/relationships/image" Target="../media/image21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ilastik.org/" TargetMode="External"/><Relationship Id="rId5" Type="http://schemas.openxmlformats.org/officeDocument/2006/relationships/image" Target="../media/image215.png"/><Relationship Id="rId4" Type="http://schemas.openxmlformats.org/officeDocument/2006/relationships/image" Target="../media/image214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5.pn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5N0XYW9gRZY?feature=oembed" TargetMode="External"/><Relationship Id="rId5" Type="http://schemas.openxmlformats.org/officeDocument/2006/relationships/image" Target="../media/image216.jpeg"/><Relationship Id="rId4" Type="http://schemas.openxmlformats.org/officeDocument/2006/relationships/hyperlink" Target="https://ilastik.org/" TargetMode="Externa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7.png"/><Relationship Id="rId2" Type="http://schemas.openxmlformats.org/officeDocument/2006/relationships/hyperlink" Target="https://forum.image.sc/" TargetMode="Externa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8.pn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patrina_pellett/status/824692850285645824" TargetMode="External"/><Relationship Id="rId2" Type="http://schemas.openxmlformats.org/officeDocument/2006/relationships/image" Target="../media/image219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1.png"/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35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AC11200-8B97-4CB4-99EF-7C0FA210F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9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BB502E7E-3C82-47F3-B817-7507C01A1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002083" y="4997"/>
            <a:ext cx="2717438" cy="3657204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IL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6F9B54-F305-4775-AC5C-49CFF059A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51037"/>
            <a:ext cx="12192000" cy="23279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E2FCED4-337B-4D2F-93F9-7181DB54B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230" y="4663692"/>
            <a:ext cx="10869750" cy="1043967"/>
          </a:xfrm>
        </p:spPr>
        <p:txBody>
          <a:bodyPr>
            <a:normAutofit/>
          </a:bodyPr>
          <a:lstStyle/>
          <a:p>
            <a:r>
              <a:rPr lang="en-US" sz="5100" dirty="0">
                <a:solidFill>
                  <a:schemeClr val="bg1"/>
                </a:solidFill>
              </a:rPr>
              <a:t>Introduction to image analysis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1431BD8-82A2-4FDC-B1AA-4251C6FA75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230" y="5707660"/>
            <a:ext cx="10869750" cy="50904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With Fiji (ImageJ and others)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C878A628-C853-48E2-8B51-0D4CC016F07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182863" y="1919568"/>
            <a:ext cx="3078999" cy="1046859"/>
          </a:xfrm>
          <a:prstGeom prst="rect">
            <a:avLst/>
          </a:prstGeom>
        </p:spPr>
      </p:pic>
      <p:pic>
        <p:nvPicPr>
          <p:cNvPr id="6" name="gmail-m_-6279176490180683725_x0000_i1028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00E7B5D4-8728-4929-9E9B-D5D2AF4C1188}"/>
              </a:ext>
            </a:extLst>
          </p:cNvPr>
          <p:cNvPicPr/>
          <p:nvPr/>
        </p:nvPicPr>
        <p:blipFill>
          <a:blip r:embed="rId4" r:link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57764" y="1762126"/>
            <a:ext cx="2284836" cy="1362000"/>
          </a:xfrm>
          <a:prstGeom prst="rect">
            <a:avLst/>
          </a:prstGeom>
          <a:noFill/>
        </p:spPr>
      </p:pic>
      <p:pic>
        <p:nvPicPr>
          <p:cNvPr id="11" name="Picture 10" descr="תוצאת תמונה עבור ‪hebrew university faculty of agriculture  logo‬‏">
            <a:extLst>
              <a:ext uri="{FF2B5EF4-FFF2-40B4-BE49-F238E27FC236}">
                <a16:creationId xmlns:a16="http://schemas.microsoft.com/office/drawing/2014/main" id="{E5780EE2-7ACF-4F42-A84C-126C83B40169}"/>
              </a:ext>
            </a:extLst>
          </p:cNvPr>
          <p:cNvPicPr/>
          <p:nvPr/>
        </p:nvPicPr>
        <p:blipFill>
          <a:blip r:embed="rId7" cstate="print"/>
          <a:srcRect l="12563" r="12403"/>
          <a:stretch>
            <a:fillRect/>
          </a:stretch>
        </p:blipFill>
        <p:spPr bwMode="auto">
          <a:xfrm>
            <a:off x="8489337" y="1150341"/>
            <a:ext cx="1939863" cy="2585314"/>
          </a:xfrm>
          <a:prstGeom prst="rect">
            <a:avLst/>
          </a:prstGeom>
          <a:noFill/>
        </p:spPr>
      </p:pic>
      <p:sp>
        <p:nvSpPr>
          <p:cNvPr id="22" name="Freeform 6">
            <a:extLst>
              <a:ext uri="{FF2B5EF4-FFF2-40B4-BE49-F238E27FC236}">
                <a16:creationId xmlns:a16="http://schemas.microsoft.com/office/drawing/2014/main" id="{22C2ECBD-87FD-4787-B177-3CC17F45B4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406207" y="1123793"/>
            <a:ext cx="2717438" cy="3657204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IL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F37D2A8E-3A6D-4155-B3AB-51BAF9A3D488}"/>
              </a:ext>
            </a:extLst>
          </p:cNvPr>
          <p:cNvSpPr txBox="1">
            <a:spLocks/>
          </p:cNvSpPr>
          <p:nvPr/>
        </p:nvSpPr>
        <p:spPr>
          <a:xfrm>
            <a:off x="96320" y="6349956"/>
            <a:ext cx="5616236" cy="5652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</a:rPr>
              <a:t>Daniel Waiger, HUJI, FACSI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BC8B00-641F-4473-AD35-C19FFDFB2339}"/>
              </a:ext>
            </a:extLst>
          </p:cNvPr>
          <p:cNvSpPr txBox="1"/>
          <p:nvPr/>
        </p:nvSpPr>
        <p:spPr>
          <a:xfrm>
            <a:off x="8708872" y="6133465"/>
            <a:ext cx="346803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b="1" dirty="0">
                <a:solidFill>
                  <a:schemeClr val="bg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FACSI - Faculty of Agriculture Center for Scientific Imaging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925674B-6C14-47CB-B096-F5D0CB05B659}"/>
              </a:ext>
            </a:extLst>
          </p:cNvPr>
          <p:cNvSpPr/>
          <p:nvPr/>
        </p:nvSpPr>
        <p:spPr>
          <a:xfrm>
            <a:off x="96320" y="383461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With material from </a:t>
            </a:r>
          </a:p>
          <a:p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Robert </a:t>
            </a:r>
            <a:r>
              <a:rPr lang="en-US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Haase</a:t>
            </a:r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Physics of Life, TU Dresden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DFA7822-04FE-49BD-A5C1-5BDA3643D2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568" y="6148445"/>
            <a:ext cx="680762" cy="680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9783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944C7E-8B7E-23B7-A659-904994105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10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82C9F-78C7-DF13-C5E8-4A597473C320}"/>
              </a:ext>
            </a:extLst>
          </p:cNvPr>
          <p:cNvSpPr txBox="1"/>
          <p:nvPr/>
        </p:nvSpPr>
        <p:spPr>
          <a:xfrm>
            <a:off x="3048000" y="3107007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dirty="0"/>
              <a:t>https://forum.image.sc/t/quantifying-fluorescence-intensity-of-confocal-microscope-images/99960/2?u=daniel_waiger</a:t>
            </a:r>
          </a:p>
        </p:txBody>
      </p:sp>
    </p:spTree>
    <p:extLst>
      <p:ext uri="{BB962C8B-B14F-4D97-AF65-F5344CB8AC3E}">
        <p14:creationId xmlns:p14="http://schemas.microsoft.com/office/powerpoint/2010/main" val="38277591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F36271-817C-4742-BBA0-B6C9356E0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11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42536-EE87-46B2-AE59-D68CC25C065E}"/>
              </a:ext>
            </a:extLst>
          </p:cNvPr>
          <p:cNvSpPr txBox="1">
            <a:spLocks/>
          </p:cNvSpPr>
          <p:nvPr/>
        </p:nvSpPr>
        <p:spPr>
          <a:xfrm>
            <a:off x="882813" y="1307602"/>
            <a:ext cx="11057586" cy="818606"/>
          </a:xfrm>
          <a:prstGeom prst="rect">
            <a:avLst/>
          </a:prstGeom>
        </p:spPr>
        <p:txBody>
          <a:bodyPr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Bio-image analysis is supposed to be </a:t>
            </a:r>
            <a:r>
              <a:rPr lang="en-US" b="1" dirty="0"/>
              <a:t>reproducible</a:t>
            </a:r>
          </a:p>
          <a:p>
            <a:pPr lvl="1"/>
            <a:r>
              <a:rPr lang="en-US" dirty="0"/>
              <a:t>Experiments must be documented so that others can repeat them.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B5D654-8805-4AA6-946F-B4DB9EFAD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137" y="2126208"/>
            <a:ext cx="5074863" cy="40358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6CBF1C-6362-47E9-88D5-8BA193ACB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1378" y="2126208"/>
            <a:ext cx="5074864" cy="4035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881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AFE5D7-1E3D-489C-9D64-5601B7A92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12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1FAB80-C3FD-4F7E-A149-CD0372901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355" y="2012622"/>
            <a:ext cx="5004645" cy="3980031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A200695-5496-4A3D-8734-67A191C39705}"/>
              </a:ext>
            </a:extLst>
          </p:cNvPr>
          <p:cNvSpPr txBox="1">
            <a:spLocks/>
          </p:cNvSpPr>
          <p:nvPr/>
        </p:nvSpPr>
        <p:spPr>
          <a:xfrm>
            <a:off x="768655" y="1211433"/>
            <a:ext cx="11057586" cy="801189"/>
          </a:xfrm>
          <a:prstGeom prst="rect">
            <a:avLst/>
          </a:prstGeom>
        </p:spPr>
        <p:txBody>
          <a:bodyPr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Bio-image analysis is supposed to be </a:t>
            </a:r>
            <a:r>
              <a:rPr lang="en-US" b="1" dirty="0"/>
              <a:t>repeatable</a:t>
            </a:r>
          </a:p>
          <a:p>
            <a:pPr lvl="1"/>
            <a:r>
              <a:rPr lang="en-US" dirty="0"/>
              <a:t>The experiment must be designed so that one can repeat it with the same sample.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9517D9-D922-4EEE-921A-49ED0C000E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1597" y="2012622"/>
            <a:ext cx="5004644" cy="3980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9562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3" title="01b Introduction to Bio-Image Analysis with Fiji">
            <a:hlinkClick r:id="" action="ppaction://media"/>
            <a:extLst>
              <a:ext uri="{FF2B5EF4-FFF2-40B4-BE49-F238E27FC236}">
                <a16:creationId xmlns:a16="http://schemas.microsoft.com/office/drawing/2014/main" id="{552D6974-BAD3-4EA5-9882-45A9E7F4F95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993900" y="1714500"/>
            <a:ext cx="8204200" cy="4614863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737831-6AAA-4A42-BFDE-1749272CE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13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4381DE-212A-4CAF-AE38-4C4F0BD862FF}"/>
              </a:ext>
            </a:extLst>
          </p:cNvPr>
          <p:cNvSpPr/>
          <p:nvPr/>
        </p:nvSpPr>
        <p:spPr>
          <a:xfrm>
            <a:off x="1122972" y="6453386"/>
            <a:ext cx="740525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hlinkClick r:id="rId5"/>
              </a:rPr>
              <a:t>https://www.youtube.com/watch?v=e-2DbkUwKk4&amp;list=PL5ESQNfM5lc7SAMstEu082ivW4BDMvd0U&amp;index=1</a:t>
            </a:r>
            <a:endParaRPr lang="he-IL" sz="1200" dirty="0"/>
          </a:p>
        </p:txBody>
      </p:sp>
    </p:spTree>
    <p:extLst>
      <p:ext uri="{BB962C8B-B14F-4D97-AF65-F5344CB8AC3E}">
        <p14:creationId xmlns:p14="http://schemas.microsoft.com/office/powerpoint/2010/main" val="148508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0E090D-E145-4BAC-9245-511FC9952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14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DC2C1-A4CD-42EF-A5F5-21F5B2716549}"/>
              </a:ext>
            </a:extLst>
          </p:cNvPr>
          <p:cNvSpPr txBox="1">
            <a:spLocks/>
          </p:cNvSpPr>
          <p:nvPr/>
        </p:nvSpPr>
        <p:spPr>
          <a:xfrm>
            <a:off x="696548" y="1287439"/>
            <a:ext cx="11057586" cy="5262563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Bio-image analysis is supposed to be</a:t>
            </a:r>
          </a:p>
          <a:p>
            <a:pPr lvl="1"/>
            <a:endParaRPr lang="en-US"/>
          </a:p>
          <a:p>
            <a:pPr lvl="1"/>
            <a:r>
              <a:rPr lang="en-US" b="1"/>
              <a:t>Quantitative</a:t>
            </a:r>
            <a:r>
              <a:rPr lang="en-US"/>
              <a:t> </a:t>
            </a:r>
          </a:p>
          <a:p>
            <a:pPr lvl="2"/>
            <a:r>
              <a:rPr lang="en-US"/>
              <a:t>We derive numbers from images which describe physical properties of the observed sample.</a:t>
            </a:r>
          </a:p>
          <a:p>
            <a:pPr lvl="1"/>
            <a:endParaRPr lang="en-US"/>
          </a:p>
          <a:p>
            <a:pPr lvl="1"/>
            <a:r>
              <a:rPr lang="en-US" b="1"/>
              <a:t>Objective</a:t>
            </a:r>
            <a:endParaRPr lang="en-US"/>
          </a:p>
          <a:p>
            <a:pPr lvl="2"/>
            <a:r>
              <a:rPr lang="en-US"/>
              <a:t>The derived measurement does not depend on who did the measurement. The measurement is free of interpretation.</a:t>
            </a:r>
            <a:endParaRPr lang="en-US" b="1"/>
          </a:p>
          <a:p>
            <a:pPr lvl="1"/>
            <a:endParaRPr lang="en-US" b="1"/>
          </a:p>
          <a:p>
            <a:pPr lvl="1"/>
            <a:r>
              <a:rPr lang="en-US" b="1"/>
              <a:t>Reliable</a:t>
            </a:r>
            <a:endParaRPr lang="en-US"/>
          </a:p>
          <a:p>
            <a:pPr lvl="2"/>
            <a:r>
              <a:rPr lang="en-US"/>
              <a:t>We are confident that the measurement is describing what it is supposed to describe.</a:t>
            </a:r>
          </a:p>
          <a:p>
            <a:pPr marL="457200" lvl="1" indent="0">
              <a:buFont typeface="Franklin Gothic Book" panose="020B0503020102020204" pitchFamily="34" charset="0"/>
              <a:buNone/>
            </a:pPr>
            <a:endParaRPr lang="en-US"/>
          </a:p>
          <a:p>
            <a:pPr lvl="1"/>
            <a:r>
              <a:rPr lang="en-US" b="1"/>
              <a:t>Reproducible</a:t>
            </a:r>
            <a:endParaRPr lang="en-US"/>
          </a:p>
          <a:p>
            <a:pPr lvl="2"/>
            <a:r>
              <a:rPr lang="en-US"/>
              <a:t>Somebody else can do the experiment under </a:t>
            </a:r>
            <a:r>
              <a:rPr lang="en-US" i="1"/>
              <a:t>different conditions</a:t>
            </a:r>
            <a:r>
              <a:rPr lang="en-US"/>
              <a:t> and gets similar measurements. For this, documentation is decisive!</a:t>
            </a:r>
          </a:p>
          <a:p>
            <a:pPr lvl="1"/>
            <a:endParaRPr lang="en-US" b="1"/>
          </a:p>
          <a:p>
            <a:pPr lvl="1"/>
            <a:r>
              <a:rPr lang="en-US" b="1"/>
              <a:t>Repeatable</a:t>
            </a:r>
            <a:endParaRPr lang="en-US"/>
          </a:p>
          <a:p>
            <a:pPr lvl="2"/>
            <a:r>
              <a:rPr lang="en-US"/>
              <a:t>We can do the same experiment twice under the </a:t>
            </a:r>
            <a:r>
              <a:rPr lang="en-US" i="1"/>
              <a:t>same conditions </a:t>
            </a:r>
            <a:r>
              <a:rPr lang="en-US"/>
              <a:t>and get a similar measurements.</a:t>
            </a:r>
          </a:p>
          <a:p>
            <a:pPr marL="457200" lvl="1" indent="0">
              <a:buFont typeface="Franklin Gothic Book" panose="020B0503020102020204" pitchFamily="34" charset="0"/>
              <a:buNone/>
            </a:pPr>
            <a:endParaRPr lang="en-US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3003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667DD-1A38-4840-9DFF-9F3100CB85C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86937" y="895861"/>
            <a:ext cx="9601200" cy="1485900"/>
          </a:xfrm>
        </p:spPr>
        <p:txBody>
          <a:bodyPr>
            <a:normAutofit/>
          </a:bodyPr>
          <a:lstStyle/>
          <a:p>
            <a:r>
              <a:rPr lang="en-US" sz="3200" b="1" u="sng" dirty="0">
                <a:highlight>
                  <a:srgbClr val="C0C0C0"/>
                </a:highlight>
              </a:rPr>
              <a:t>Images and pixels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50C27E3-B296-44BC-971E-C2917E3B8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63" y="2829670"/>
            <a:ext cx="3151964" cy="312733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BE07A-1366-4C34-B768-8D11EE91463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27880" y="1439536"/>
            <a:ext cx="11056938" cy="1676400"/>
          </a:xfrm>
          <a:noFill/>
        </p:spPr>
        <p:txBody>
          <a:bodyPr/>
          <a:lstStyle/>
          <a:p>
            <a:r>
              <a:rPr lang="en-US" dirty="0"/>
              <a:t>An image is just a matrix of numbers</a:t>
            </a:r>
          </a:p>
          <a:p>
            <a:r>
              <a:rPr lang="en-US" dirty="0"/>
              <a:t>Pixel: “picture element”</a:t>
            </a:r>
          </a:p>
          <a:p>
            <a:r>
              <a:rPr lang="en-US" dirty="0"/>
              <a:t>The edges between pixels are an artefact. In reality, they don’t exist!</a:t>
            </a:r>
          </a:p>
          <a:p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C0992FD-24B8-43B4-AA2E-1561384A078E}"/>
              </a:ext>
            </a:extLst>
          </p:cNvPr>
          <p:cNvGrpSpPr/>
          <p:nvPr/>
        </p:nvGrpSpPr>
        <p:grpSpPr>
          <a:xfrm>
            <a:off x="3833965" y="6147857"/>
            <a:ext cx="3571772" cy="721176"/>
            <a:chOff x="5883361" y="5428348"/>
            <a:chExt cx="3571772" cy="1102051"/>
          </a:xfrm>
        </p:grpSpPr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12E76D9D-6439-4D58-AA8E-A6D3C33192D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7417" b="5149"/>
            <a:stretch/>
          </p:blipFill>
          <p:spPr bwMode="auto">
            <a:xfrm>
              <a:off x="6039318" y="5428348"/>
              <a:ext cx="3109470" cy="35184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70643D8-B3C8-472E-85D4-03BCA8114BAD}"/>
                </a:ext>
              </a:extLst>
            </p:cNvPr>
            <p:cNvSpPr txBox="1"/>
            <p:nvPr/>
          </p:nvSpPr>
          <p:spPr>
            <a:xfrm>
              <a:off x="5883361" y="5738813"/>
              <a:ext cx="4698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0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6E1901F-787B-4C2D-BDF9-3DF62D3F5B4E}"/>
                </a:ext>
              </a:extLst>
            </p:cNvPr>
            <p:cNvSpPr txBox="1"/>
            <p:nvPr/>
          </p:nvSpPr>
          <p:spPr>
            <a:xfrm>
              <a:off x="8842443" y="5780192"/>
              <a:ext cx="612690" cy="7502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255</a:t>
              </a: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88901422-FCD9-4E4B-B5BF-A51322D4E800}"/>
              </a:ext>
            </a:extLst>
          </p:cNvPr>
          <p:cNvSpPr/>
          <p:nvPr/>
        </p:nvSpPr>
        <p:spPr>
          <a:xfrm>
            <a:off x="1382194" y="3115936"/>
            <a:ext cx="146755" cy="14675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4F49A35-D4C0-49C7-B1E0-AC4B591D44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2054" y="2816264"/>
            <a:ext cx="3127338" cy="3127338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F4D9BCD-2E1A-4A4F-BD20-677334BD3B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2106" y="2816263"/>
            <a:ext cx="4837248" cy="3127337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034D555-300A-41F3-B93E-201354220101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1528949" y="2816266"/>
            <a:ext cx="2414401" cy="37304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46F8ACF-4AA7-40C2-8CC4-2F3591CC6F2C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1528949" y="3189314"/>
            <a:ext cx="2443105" cy="276769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8228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F97A2C-1D07-9B32-B78C-BD4643C59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16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AAB7C23-ED8E-F60C-0C2A-BFFF57E7A27E}"/>
              </a:ext>
            </a:extLst>
          </p:cNvPr>
          <p:cNvSpPr txBox="1">
            <a:spLocks/>
          </p:cNvSpPr>
          <p:nvPr/>
        </p:nvSpPr>
        <p:spPr>
          <a:xfrm>
            <a:off x="686937" y="895861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u="sng">
                <a:highlight>
                  <a:srgbClr val="C0C0C0"/>
                </a:highlight>
              </a:rPr>
              <a:t>Images and pixels</a:t>
            </a:r>
            <a:endParaRPr lang="en-US" sz="3200" b="1" u="sng" dirty="0">
              <a:highlight>
                <a:srgbClr val="C0C0C0"/>
              </a:highligh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011EA8-3954-1A2D-66C1-A0ADAD9A2F0F}"/>
              </a:ext>
            </a:extLst>
          </p:cNvPr>
          <p:cNvSpPr txBox="1"/>
          <p:nvPr/>
        </p:nvSpPr>
        <p:spPr>
          <a:xfrm>
            <a:off x="3048000" y="4902983"/>
            <a:ext cx="6096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Quantifying fluorescence is not as trivial as you think!</a:t>
            </a:r>
            <a:endParaRPr lang="he-IL" sz="2800" dirty="0">
              <a:solidFill>
                <a:srgbClr val="0070C0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Robot Head 12">
                <a:extLst>
                  <a:ext uri="{FF2B5EF4-FFF2-40B4-BE49-F238E27FC236}">
                    <a16:creationId xmlns:a16="http://schemas.microsoft.com/office/drawing/2014/main" id="{62A28FFF-D3F9-7324-F68D-A0DDE3FB41C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1618585"/>
                  </p:ext>
                </p:extLst>
              </p:nvPr>
            </p:nvGraphicFramePr>
            <p:xfrm>
              <a:off x="4426637" y="2451107"/>
              <a:ext cx="3338726" cy="2382530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338726" cy="2382530"/>
                    </a:xfrm>
                    <a:prstGeom prst="rect">
                      <a:avLst/>
                    </a:prstGeom>
                  </am3d:spPr>
                  <am3d:camera>
                    <am3d:pos x="0" y="0" z="660297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845942" d="1000000"/>
                    <am3d:preTrans dx="0" dy="-12427618" dz="2892651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4542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Robot Head 12">
                <a:extLst>
                  <a:ext uri="{FF2B5EF4-FFF2-40B4-BE49-F238E27FC236}">
                    <a16:creationId xmlns:a16="http://schemas.microsoft.com/office/drawing/2014/main" id="{62A28FFF-D3F9-7324-F68D-A0DDE3FB41C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26637" y="2451107"/>
                <a:ext cx="3338726" cy="238253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83495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3d.object.rotation.x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13.9494"/>
                                          </p:val>
                                        </p:tav>
                                        <p:tav tm="6660">
                                          <p:val>
                                            <p:fltVal val="24.2079"/>
                                          </p:val>
                                        </p:tav>
                                        <p:tav tm="9990">
                                          <p:val>
                                            <p:fltVal val="31.3427"/>
                                          </p:val>
                                        </p:tav>
                                        <p:tav tm="13320">
                                          <p:val>
                                            <p:fltVal val="35.9208"/>
                                          </p:val>
                                        </p:tav>
                                        <p:tav tm="16650">
                                          <p:val>
                                            <p:fltVal val="38.5096"/>
                                          </p:val>
                                        </p:tav>
                                        <p:tav tm="19970">
                                          <p:val>
                                            <p:fltVal val="39.6742"/>
                                          </p:val>
                                        </p:tav>
                                        <p:tav tm="23290">
                                          <p:val>
                                            <p:fltVal val="39.9872"/>
                                          </p:val>
                                        </p:tav>
                                        <p:tav tm="26620">
                                          <p:val>
                                            <p:fltVal val="39.9891"/>
                                          </p:val>
                                        </p:tav>
                                        <p:tav tm="29950">
                                          <p:val>
                                            <p:fltVal val="39.6895"/>
                                          </p:val>
                                        </p:tav>
                                        <p:tav tm="33280">
                                          <p:val>
                                            <p:fltVal val="38.5467"/>
                                          </p:val>
                                        </p:tav>
                                        <p:tav tm="36610">
                                          <p:val>
                                            <p:fltVal val="35.9937"/>
                                          </p:val>
                                        </p:tav>
                                        <p:tav tm="39940">
                                          <p:val>
                                            <p:fltVal val="31.4632"/>
                                          </p:val>
                                        </p:tav>
                                        <p:tav tm="43270">
                                          <p:val>
                                            <p:fltVal val="24.3881"/>
                                          </p:val>
                                        </p:tav>
                                        <p:tav tm="46600">
                                          <p:val>
                                            <p:fltVal val="14.2011"/>
                                          </p:val>
                                        </p:tav>
                                        <p:tav tm="49930">
                                          <p:val>
                                            <p:fltVal val="0.335"/>
                                          </p:val>
                                        </p:tav>
                                        <p:tav tm="53250">
                                          <p:val>
                                            <p:fltVal val="-13.6598"/>
                                          </p:val>
                                        </p:tav>
                                        <p:tav tm="56580">
                                          <p:val>
                                            <p:fltVal val="-24.0004"/>
                                          </p:val>
                                        </p:tav>
                                        <p:tav tm="59900">
                                          <p:val>
                                            <p:fltVal val="-31.186"/>
                                          </p:val>
                                        </p:tav>
                                        <p:tav tm="63220">
                                          <p:val>
                                            <p:fltVal val="-35.8151"/>
                                          </p:val>
                                        </p:tav>
                                        <p:tav tm="66540">
                                          <p:val>
                                            <p:fltVal val="-38.4499"/>
                                          </p:val>
                                        </p:tav>
                                        <p:tav tm="69870">
                                          <p:val>
                                            <p:fltVal val="-39.6543"/>
                                          </p:val>
                                        </p:tav>
                                        <p:tav tm="73190">
                                          <p:val>
                                            <p:fltVal val="-39.9848"/>
                                          </p:val>
                                        </p:tav>
                                        <p:tav tm="76510">
                                          <p:val>
                                            <p:fltVal val="-39.9911"/>
                                          </p:val>
                                        </p:tav>
                                        <p:tav tm="79830">
                                          <p:val>
                                            <p:fltVal val="-39.7115"/>
                                          </p:val>
                                        </p:tav>
                                        <p:tav tm="83160">
                                          <p:val>
                                            <p:fltVal val="-38.609"/>
                                          </p:val>
                                        </p:tav>
                                        <p:tav tm="86480">
                                          <p:val>
                                            <p:fltVal val="-36.1268"/>
                                          </p:val>
                                        </p:tav>
                                        <p:tav tm="89800">
                                          <p:val>
                                            <p:fltVal val="-31.701"/>
                                          </p:val>
                                        </p:tav>
                                        <p:tav tm="93120">
                                          <p:val>
                                            <p:fltVal val="-24.7694"/>
                                          </p:val>
                                        </p:tav>
                                        <p:tav tm="96450">
                                          <p:val>
                                            <p:fltVal val="-14.734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BA95B0-CB69-409B-A8A4-B95246746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17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5C9E63E-27CD-4DC4-AF2B-31FDFDEE3965}"/>
              </a:ext>
            </a:extLst>
          </p:cNvPr>
          <p:cNvSpPr txBox="1">
            <a:spLocks/>
          </p:cNvSpPr>
          <p:nvPr/>
        </p:nvSpPr>
        <p:spPr>
          <a:xfrm>
            <a:off x="865430" y="922354"/>
            <a:ext cx="9465624" cy="61856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Pixel size versus resolution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BDF7FAC-9D01-451E-A984-9B8CE73D5E79}"/>
              </a:ext>
            </a:extLst>
          </p:cNvPr>
          <p:cNvSpPr txBox="1">
            <a:spLocks/>
          </p:cNvSpPr>
          <p:nvPr/>
        </p:nvSpPr>
        <p:spPr>
          <a:xfrm>
            <a:off x="865429" y="1836752"/>
            <a:ext cx="11057586" cy="1104071"/>
          </a:xfrm>
          <a:prstGeom prst="rect">
            <a:avLst/>
          </a:prstGeom>
        </p:spPr>
        <p:txBody>
          <a:bodyPr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Pixel size is a digital property of an image.</a:t>
            </a:r>
          </a:p>
          <a:p>
            <a:r>
              <a:rPr lang="en-GB" dirty="0"/>
              <a:t>You configure it during the imaging session at the microscope.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1672B7-F398-47E8-86B7-B8BDC41573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214" y="2970406"/>
            <a:ext cx="1774558" cy="336090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A9E0B59-CC10-4607-BBCA-66CEE4707632}"/>
              </a:ext>
            </a:extLst>
          </p:cNvPr>
          <p:cNvSpPr/>
          <p:nvPr/>
        </p:nvSpPr>
        <p:spPr>
          <a:xfrm>
            <a:off x="296214" y="4122534"/>
            <a:ext cx="1710190" cy="976973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D4D2B76-0EFD-4789-A855-C5B8F2A4685B}"/>
              </a:ext>
            </a:extLst>
          </p:cNvPr>
          <p:cNvGrpSpPr/>
          <p:nvPr/>
        </p:nvGrpSpPr>
        <p:grpSpPr>
          <a:xfrm>
            <a:off x="2227580" y="2957731"/>
            <a:ext cx="3138234" cy="2708204"/>
            <a:chOff x="3074234" y="2492896"/>
            <a:chExt cx="2510587" cy="215491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FEB4371-CA0D-4EC8-9789-5E6688CBA9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74234" y="2492896"/>
              <a:ext cx="2510587" cy="1854222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C1BFDB2-1B3A-44EA-B096-00B56DC6A26E}"/>
                </a:ext>
              </a:extLst>
            </p:cNvPr>
            <p:cNvSpPr txBox="1"/>
            <p:nvPr/>
          </p:nvSpPr>
          <p:spPr>
            <a:xfrm>
              <a:off x="3315660" y="4353935"/>
              <a:ext cx="2088232" cy="2938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Pixel size: 3.3 µm 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249628E-3509-42DA-9F45-D76D6420CF67}"/>
              </a:ext>
            </a:extLst>
          </p:cNvPr>
          <p:cNvGrpSpPr/>
          <p:nvPr/>
        </p:nvGrpSpPr>
        <p:grpSpPr>
          <a:xfrm>
            <a:off x="5598242" y="2949392"/>
            <a:ext cx="6310719" cy="2716544"/>
            <a:chOff x="5004048" y="2944743"/>
            <a:chExt cx="5048575" cy="2161550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4CD00D9-2962-4C97-94C3-C8AB217BCE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20326" y="2944743"/>
              <a:ext cx="2432297" cy="1860856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385A608-2F26-4CEB-96E4-424E0B6629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004048" y="2951378"/>
              <a:ext cx="2430333" cy="185422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FE3F1E0-8FCD-4294-BF1F-3FBECDAE11E2}"/>
                </a:ext>
              </a:extLst>
            </p:cNvPr>
            <p:cNvSpPr txBox="1"/>
            <p:nvPr/>
          </p:nvSpPr>
          <p:spPr>
            <a:xfrm>
              <a:off x="5156326" y="4812416"/>
              <a:ext cx="2088232" cy="2938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Pixel size: 0.8 µm 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CDFC78B-5FC6-4A4A-86B4-DA9CEF4A3654}"/>
                </a:ext>
              </a:extLst>
            </p:cNvPr>
            <p:cNvSpPr txBox="1"/>
            <p:nvPr/>
          </p:nvSpPr>
          <p:spPr>
            <a:xfrm>
              <a:off x="7792358" y="4805599"/>
              <a:ext cx="2088232" cy="2938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Pixel size: 0.05 µm </a:t>
              </a:r>
            </a:p>
          </p:txBody>
        </p:sp>
      </p:grp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E9053D55-33A4-4AD7-9467-91B367905409}"/>
              </a:ext>
            </a:extLst>
          </p:cNvPr>
          <p:cNvSpPr txBox="1">
            <a:spLocks/>
          </p:cNvSpPr>
          <p:nvPr/>
        </p:nvSpPr>
        <p:spPr>
          <a:xfrm>
            <a:off x="2927122" y="5793693"/>
            <a:ext cx="6934200" cy="500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1800" dirty="0">
                <a:solidFill>
                  <a:schemeClr val="tx1"/>
                </a:solidFill>
              </a:rPr>
              <a:t>We are not talking about resolution!</a:t>
            </a:r>
          </a:p>
          <a:p>
            <a:pPr algn="ctr"/>
            <a:r>
              <a:rPr lang="en-GB" sz="1800" dirty="0">
                <a:solidFill>
                  <a:schemeClr val="tx1"/>
                </a:solidFill>
              </a:rPr>
              <a:t>The “canvas” area is the same in all three cases.</a:t>
            </a:r>
          </a:p>
        </p:txBody>
      </p:sp>
    </p:spTree>
    <p:extLst>
      <p:ext uri="{BB962C8B-B14F-4D97-AF65-F5344CB8AC3E}">
        <p14:creationId xmlns:p14="http://schemas.microsoft.com/office/powerpoint/2010/main" val="1087891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BA95B0-CB69-409B-A8A4-B95246746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18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5C9E63E-27CD-4DC4-AF2B-31FDFDEE3965}"/>
              </a:ext>
            </a:extLst>
          </p:cNvPr>
          <p:cNvSpPr txBox="1">
            <a:spLocks/>
          </p:cNvSpPr>
          <p:nvPr/>
        </p:nvSpPr>
        <p:spPr>
          <a:xfrm>
            <a:off x="865430" y="922354"/>
            <a:ext cx="9465624" cy="61856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Pixel size versus resolution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BDF7FAC-9D01-451E-A984-9B8CE73D5E79}"/>
              </a:ext>
            </a:extLst>
          </p:cNvPr>
          <p:cNvSpPr txBox="1">
            <a:spLocks/>
          </p:cNvSpPr>
          <p:nvPr/>
        </p:nvSpPr>
        <p:spPr>
          <a:xfrm>
            <a:off x="865429" y="1836752"/>
            <a:ext cx="11057586" cy="1104071"/>
          </a:xfrm>
          <a:prstGeom prst="rect">
            <a:avLst/>
          </a:prstGeom>
        </p:spPr>
        <p:txBody>
          <a:bodyPr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Pixel size is a digital property of an image.</a:t>
            </a:r>
          </a:p>
          <a:p>
            <a:r>
              <a:rPr lang="en-GB" dirty="0"/>
              <a:t>You configure it during the imaging session at the microscope.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1AD9D2E-A30D-42CE-85BB-80C6C9285E93}"/>
              </a:ext>
            </a:extLst>
          </p:cNvPr>
          <p:cNvGrpSpPr/>
          <p:nvPr/>
        </p:nvGrpSpPr>
        <p:grpSpPr>
          <a:xfrm>
            <a:off x="865429" y="2805013"/>
            <a:ext cx="5284426" cy="4052987"/>
            <a:chOff x="865429" y="2805013"/>
            <a:chExt cx="5284426" cy="4052987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1A6F50B-D731-4BEC-BFFE-593E97D003E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65429" y="2805013"/>
              <a:ext cx="2666815" cy="1823935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7D914CD1-53EB-4F68-91CE-B7C972B705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437666" y="4204918"/>
              <a:ext cx="3712189" cy="2653082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13967D2-9EB9-4DFB-8251-B9DB019C502A}"/>
              </a:ext>
            </a:extLst>
          </p:cNvPr>
          <p:cNvGrpSpPr/>
          <p:nvPr/>
        </p:nvGrpSpPr>
        <p:grpSpPr>
          <a:xfrm>
            <a:off x="6530452" y="2801558"/>
            <a:ext cx="5612353" cy="4045257"/>
            <a:chOff x="6530452" y="2801558"/>
            <a:chExt cx="5612353" cy="4045257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CB74645-8459-415C-9964-77C46B7069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398958" y="4204942"/>
              <a:ext cx="3743847" cy="2641873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D748330-79DC-4E74-B63D-47F8E10FD9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530452" y="2801558"/>
              <a:ext cx="2666815" cy="1830844"/>
            </a:xfrm>
            <a:prstGeom prst="rect">
              <a:avLst/>
            </a:prstGeom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2B5E2829-1889-48DA-A0B1-4B6E0A6C6A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2816" y="-13370"/>
            <a:ext cx="4521406" cy="32314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33B5FC-08E2-4E82-B890-43D895581C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88120" y="0"/>
            <a:ext cx="4549515" cy="321805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85FDE09-1B15-4331-8F49-05B142590178}"/>
              </a:ext>
            </a:extLst>
          </p:cNvPr>
          <p:cNvSpPr/>
          <p:nvPr/>
        </p:nvSpPr>
        <p:spPr>
          <a:xfrm>
            <a:off x="844165" y="4164896"/>
            <a:ext cx="1572237" cy="3225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49711A1-7D2C-45BC-93CA-08BA1CA70528}"/>
              </a:ext>
            </a:extLst>
          </p:cNvPr>
          <p:cNvSpPr/>
          <p:nvPr/>
        </p:nvSpPr>
        <p:spPr>
          <a:xfrm>
            <a:off x="6509188" y="4164896"/>
            <a:ext cx="1572237" cy="3225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4F7FB5-D744-4CA9-86C0-49D67C68883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48044" y="1052731"/>
            <a:ext cx="6964815" cy="4752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811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280F39B-5CB4-4487-945D-7BF793CC8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19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0B0909-7B29-4897-A2FE-86B80DD3601C}"/>
              </a:ext>
            </a:extLst>
          </p:cNvPr>
          <p:cNvSpPr/>
          <p:nvPr/>
        </p:nvSpPr>
        <p:spPr>
          <a:xfrm>
            <a:off x="3544789" y="6453386"/>
            <a:ext cx="51024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https://www.youtube.com/watch?v=jp2Q2g0A5wc</a:t>
            </a:r>
            <a:endParaRPr lang="he-IL" dirty="0"/>
          </a:p>
        </p:txBody>
      </p:sp>
      <p:pic>
        <p:nvPicPr>
          <p:cNvPr id="4" name="Online Media 3" title="Image Size and Resolution Explained (correction at 1:05 in the description)">
            <a:hlinkClick r:id="" action="ppaction://media"/>
            <a:extLst>
              <a:ext uri="{FF2B5EF4-FFF2-40B4-BE49-F238E27FC236}">
                <a16:creationId xmlns:a16="http://schemas.microsoft.com/office/drawing/2014/main" id="{BA77D381-33EB-48EF-8D14-FC9A5CF26C8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898414" y="1714500"/>
            <a:ext cx="7638116" cy="4296440"/>
          </a:xfrm>
          <a:prstGeom prst="rect">
            <a:avLst/>
          </a:prstGeom>
        </p:spPr>
      </p:pic>
      <p:sp>
        <p:nvSpPr>
          <p:cNvPr id="5" name="Explosion: 14 Points 4">
            <a:extLst>
              <a:ext uri="{FF2B5EF4-FFF2-40B4-BE49-F238E27FC236}">
                <a16:creationId xmlns:a16="http://schemas.microsoft.com/office/drawing/2014/main" id="{6AEDD7FE-B85D-48FC-934C-1E105F9D0AB2}"/>
              </a:ext>
            </a:extLst>
          </p:cNvPr>
          <p:cNvSpPr/>
          <p:nvPr/>
        </p:nvSpPr>
        <p:spPr>
          <a:xfrm>
            <a:off x="8536530" y="2223655"/>
            <a:ext cx="3579269" cy="3041072"/>
          </a:xfrm>
          <a:prstGeom prst="irregularSeal2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b="1" dirty="0"/>
              <a:t>Notice the increase in px size</a:t>
            </a:r>
            <a:endParaRPr lang="he-IL" sz="2400" b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55E2DC0-61BA-4ACD-857E-9AD9513A10B2}"/>
              </a:ext>
            </a:extLst>
          </p:cNvPr>
          <p:cNvSpPr txBox="1">
            <a:spLocks/>
          </p:cNvSpPr>
          <p:nvPr/>
        </p:nvSpPr>
        <p:spPr>
          <a:xfrm>
            <a:off x="865430" y="922354"/>
            <a:ext cx="9465624" cy="61856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highlight>
                  <a:srgbClr val="C0C0C0"/>
                </a:highlight>
              </a:rPr>
              <a:t>Pixel size versus resolution</a:t>
            </a:r>
          </a:p>
        </p:txBody>
      </p:sp>
    </p:spTree>
    <p:extLst>
      <p:ext uri="{BB962C8B-B14F-4D97-AF65-F5344CB8AC3E}">
        <p14:creationId xmlns:p14="http://schemas.microsoft.com/office/powerpoint/2010/main" val="2660969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4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934EA97-6C39-40FE-B335-50ECF2AD4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2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4A71EC-C450-410F-B2AE-97361425C38A}"/>
              </a:ext>
            </a:extLst>
          </p:cNvPr>
          <p:cNvSpPr txBox="1"/>
          <p:nvPr/>
        </p:nvSpPr>
        <p:spPr>
          <a:xfrm>
            <a:off x="833260" y="1511618"/>
            <a:ext cx="47994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Major credit * 10</a:t>
            </a:r>
            <a:r>
              <a:rPr lang="en-US" sz="28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  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A97505E-1AE0-459E-BB97-E6BE6C9597A3}"/>
              </a:ext>
            </a:extLst>
          </p:cNvPr>
          <p:cNvSpPr/>
          <p:nvPr/>
        </p:nvSpPr>
        <p:spPr>
          <a:xfrm>
            <a:off x="609930" y="5930166"/>
            <a:ext cx="11622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https://git.mpi-cbg.de/rhaase/lecture_applied_bioimage_analysis_2020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B83C116-9B37-4448-A235-941E82A384F8}"/>
              </a:ext>
            </a:extLst>
          </p:cNvPr>
          <p:cNvSpPr/>
          <p:nvPr/>
        </p:nvSpPr>
        <p:spPr>
          <a:xfrm>
            <a:off x="687147" y="4673352"/>
            <a:ext cx="56121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Robert </a:t>
            </a:r>
            <a:r>
              <a:rPr lang="en-US" sz="24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Haase</a:t>
            </a:r>
            <a:r>
              <a:rPr lang="en-US" sz="2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Physics of Life, TU Dresden</a:t>
            </a:r>
          </a:p>
        </p:txBody>
      </p:sp>
      <p:pic>
        <p:nvPicPr>
          <p:cNvPr id="1028" name="Picture 4" descr="70+ &quot;Robert Haase&quot; profiles | LinkedIn">
            <a:extLst>
              <a:ext uri="{FF2B5EF4-FFF2-40B4-BE49-F238E27FC236}">
                <a16:creationId xmlns:a16="http://schemas.microsoft.com/office/drawing/2014/main" id="{6DD1C4A8-60AF-484E-BD2B-0808E11A6B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9973" y="2104002"/>
            <a:ext cx="2426046" cy="2426046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05E8C30-9D49-47A3-BBBA-E9515C3BDD94}"/>
              </a:ext>
            </a:extLst>
          </p:cNvPr>
          <p:cNvSpPr txBox="1"/>
          <p:nvPr/>
        </p:nvSpPr>
        <p:spPr>
          <a:xfrm>
            <a:off x="687147" y="5329601"/>
            <a:ext cx="8406660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sharing his slides and for his important contribution to the field of image 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161B07-9538-4AEC-83D2-0FB1C60ACF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4846" y="2034838"/>
            <a:ext cx="4805593" cy="270314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9" name="Picture 8" descr="A picture containing drawing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BC4F145D-46D3-4C93-ABEF-63BB4CC358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756634" y="3797618"/>
            <a:ext cx="2783140" cy="62392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C96FB54-5816-48B8-8B06-B395D2D6FADF}"/>
              </a:ext>
            </a:extLst>
          </p:cNvPr>
          <p:cNvSpPr/>
          <p:nvPr/>
        </p:nvSpPr>
        <p:spPr>
          <a:xfrm>
            <a:off x="7471013" y="2481283"/>
            <a:ext cx="34805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Roboto"/>
                <a:hlinkClick r:id="rId7"/>
              </a:rPr>
              <a:t>Lecture </a:t>
            </a:r>
            <a:r>
              <a:rPr lang="en-US" dirty="0" err="1">
                <a:latin typeface="Roboto"/>
                <a:hlinkClick r:id="rId7"/>
              </a:rPr>
              <a:t>BioImage</a:t>
            </a:r>
            <a:r>
              <a:rPr lang="en-US" dirty="0">
                <a:latin typeface="Roboto"/>
                <a:hlinkClick r:id="rId7"/>
              </a:rPr>
              <a:t> Analysis 2020</a:t>
            </a:r>
            <a:endParaRPr lang="en-US" b="0" i="0" dirty="0">
              <a:effectLst/>
              <a:latin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595880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5000ABA-FD9A-4F3F-878C-20345BC9F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20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A905430-1108-4E9D-A198-1A942194E0A8}"/>
              </a:ext>
            </a:extLst>
          </p:cNvPr>
          <p:cNvSpPr txBox="1">
            <a:spLocks/>
          </p:cNvSpPr>
          <p:nvPr/>
        </p:nvSpPr>
        <p:spPr>
          <a:xfrm>
            <a:off x="782985" y="910828"/>
            <a:ext cx="9465624" cy="61856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b="1" dirty="0">
                <a:highlight>
                  <a:srgbClr val="C0C0C0"/>
                </a:highlight>
              </a:rPr>
              <a:t>Pixel size versus resolution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8E99B82-4E93-4854-A851-46E8F30477C8}"/>
              </a:ext>
            </a:extLst>
          </p:cNvPr>
          <p:cNvSpPr txBox="1">
            <a:spLocks/>
          </p:cNvSpPr>
          <p:nvPr/>
        </p:nvSpPr>
        <p:spPr>
          <a:xfrm>
            <a:off x="691426" y="1455179"/>
            <a:ext cx="9929334" cy="1151175"/>
          </a:xfrm>
          <a:prstGeom prst="rect">
            <a:avLst/>
          </a:prstGeom>
        </p:spPr>
        <p:txBody>
          <a:bodyPr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Resolution is a property of your imaging system.</a:t>
            </a:r>
          </a:p>
          <a:p>
            <a:r>
              <a:rPr lang="en-US" dirty="0"/>
              <a:t>The measure of how close objects can be in an image while still being differentiable, is called spatial resolution – and it depends on our question!</a:t>
            </a:r>
            <a:endParaRPr lang="en-US" sz="1400" dirty="0"/>
          </a:p>
          <a:p>
            <a:endParaRPr lang="en-US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C396DD-1044-4678-916E-38FEBD2ED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575" y="4843581"/>
            <a:ext cx="1512168" cy="1156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56FF627-A99E-4FFF-8D04-0810D65D57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641" y="2957106"/>
            <a:ext cx="1512168" cy="11569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09AE5E5-05FC-4548-814E-6167378101F4}"/>
              </a:ext>
            </a:extLst>
          </p:cNvPr>
          <p:cNvGrpSpPr/>
          <p:nvPr/>
        </p:nvGrpSpPr>
        <p:grpSpPr>
          <a:xfrm>
            <a:off x="2543753" y="2597066"/>
            <a:ext cx="3096344" cy="1769534"/>
            <a:chOff x="1259632" y="2636912"/>
            <a:chExt cx="3096344" cy="176953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A24E061-3CED-42D1-8FBF-0AD3FEFB2A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884" b="600"/>
            <a:stretch/>
          </p:blipFill>
          <p:spPr>
            <a:xfrm>
              <a:off x="1952844" y="2636912"/>
              <a:ext cx="2403132" cy="1769534"/>
            </a:xfrm>
            <a:prstGeom prst="rect">
              <a:avLst/>
            </a:prstGeom>
            <a:ln w="28575" cmpd="sng">
              <a:solidFill>
                <a:schemeClr val="tx2">
                  <a:lumMod val="60000"/>
                  <a:lumOff val="40000"/>
                </a:schemeClr>
              </a:solidFill>
            </a:ln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01084BC-F9EC-42FD-9C4D-CEC43762B692}"/>
                </a:ext>
              </a:extLst>
            </p:cNvPr>
            <p:cNvSpPr/>
            <p:nvPr/>
          </p:nvSpPr>
          <p:spPr>
            <a:xfrm>
              <a:off x="1259632" y="3573016"/>
              <a:ext cx="72008" cy="72008"/>
            </a:xfrm>
            <a:prstGeom prst="rect">
              <a:avLst/>
            </a:prstGeom>
            <a:noFill/>
            <a:ln w="28575" cmpd="sng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2656573D-22AD-4BE8-84D2-685A5E61A5F7}"/>
                </a:ext>
              </a:extLst>
            </p:cNvPr>
            <p:cNvCxnSpPr>
              <a:stCxn id="9" idx="3"/>
              <a:endCxn id="8" idx="1"/>
            </p:cNvCxnSpPr>
            <p:nvPr/>
          </p:nvCxnSpPr>
          <p:spPr>
            <a:xfrm flipV="1">
              <a:off x="1331640" y="3521679"/>
              <a:ext cx="621204" cy="87341"/>
            </a:xfrm>
            <a:prstGeom prst="straightConnector1">
              <a:avLst/>
            </a:prstGeom>
            <a:noFill/>
            <a:ln w="28575" cmpd="sng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88EE661-C36C-4BF0-BD0D-7AC33BD4D7F5}"/>
              </a:ext>
            </a:extLst>
          </p:cNvPr>
          <p:cNvGrpSpPr/>
          <p:nvPr/>
        </p:nvGrpSpPr>
        <p:grpSpPr>
          <a:xfrm>
            <a:off x="2526389" y="4534736"/>
            <a:ext cx="7722220" cy="2035571"/>
            <a:chOff x="1259632" y="4437112"/>
            <a:chExt cx="7722220" cy="2035571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AC62A3A4-A802-4AC1-ACB8-C993FC9FA2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79712" y="4443658"/>
              <a:ext cx="2395903" cy="1728192"/>
            </a:xfrm>
            <a:prstGeom prst="rect">
              <a:avLst/>
            </a:prstGeom>
            <a:ln w="28575" cmpd="sng">
              <a:solidFill>
                <a:schemeClr val="tx2">
                  <a:lumMod val="60000"/>
                  <a:lumOff val="40000"/>
                </a:schemeClr>
              </a:solidFill>
            </a:ln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F87146F-185E-4325-A0BE-DE4858B727B9}"/>
                </a:ext>
              </a:extLst>
            </p:cNvPr>
            <p:cNvSpPr/>
            <p:nvPr/>
          </p:nvSpPr>
          <p:spPr>
            <a:xfrm>
              <a:off x="1259632" y="5307754"/>
              <a:ext cx="72008" cy="72008"/>
            </a:xfrm>
            <a:prstGeom prst="rect">
              <a:avLst/>
            </a:prstGeom>
            <a:noFill/>
            <a:ln w="28575" cmpd="sng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5459B0DF-B503-4948-ADF3-56F3A4A28800}"/>
                </a:ext>
              </a:extLst>
            </p:cNvPr>
            <p:cNvCxnSpPr>
              <a:stCxn id="13" idx="3"/>
            </p:cNvCxnSpPr>
            <p:nvPr/>
          </p:nvCxnSpPr>
          <p:spPr>
            <a:xfrm flipV="1">
              <a:off x="1331640" y="5307754"/>
              <a:ext cx="621204" cy="36004"/>
            </a:xfrm>
            <a:prstGeom prst="straightConnector1">
              <a:avLst/>
            </a:prstGeom>
            <a:noFill/>
            <a:ln w="28575" cmpd="sng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AB25E33-8395-4974-80F1-45E928F11A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40404" y="4437112"/>
              <a:ext cx="4241448" cy="2035571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A32A2059-A47C-4366-B34D-AE8D8930D7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0137" y="2518512"/>
            <a:ext cx="4248472" cy="202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783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94272-C9A7-4E46-A38F-570153C0A63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83606" y="826020"/>
            <a:ext cx="9601200" cy="742950"/>
          </a:xfrm>
        </p:spPr>
        <p:txBody>
          <a:bodyPr anchor="ctr">
            <a:normAutofit/>
          </a:bodyPr>
          <a:lstStyle/>
          <a:p>
            <a:r>
              <a:rPr lang="en-US" sz="3200" dirty="0">
                <a:highlight>
                  <a:srgbClr val="C0C0C0"/>
                </a:highlight>
              </a:rPr>
              <a:t>Bit-depth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4A41A-D422-402E-8AF3-803C463553F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83606" y="1516110"/>
            <a:ext cx="11056938" cy="1868488"/>
          </a:xfrm>
        </p:spPr>
        <p:txBody>
          <a:bodyPr>
            <a:normAutofit/>
          </a:bodyPr>
          <a:lstStyle/>
          <a:p>
            <a:r>
              <a:rPr lang="en-US" dirty="0"/>
              <a:t>A bit is the smallest memory unit in computers.</a:t>
            </a:r>
          </a:p>
          <a:p>
            <a:r>
              <a:rPr lang="en-US" dirty="0"/>
              <a:t>The bit-depth </a:t>
            </a:r>
            <a:r>
              <a:rPr lang="en-US" i="1" dirty="0"/>
              <a:t>n</a:t>
            </a:r>
            <a:r>
              <a:rPr lang="en-US" dirty="0"/>
              <a:t> enumerates how many different intensity values are present in an image:</a:t>
            </a:r>
          </a:p>
          <a:p>
            <a:pPr lvl="1"/>
            <a:r>
              <a:rPr lang="en-US" dirty="0"/>
              <a:t>2</a:t>
            </a:r>
            <a:r>
              <a:rPr lang="en-US" baseline="30000" dirty="0"/>
              <a:t>n </a:t>
            </a:r>
            <a:r>
              <a:rPr lang="en-US" dirty="0"/>
              <a:t>grey values</a:t>
            </a:r>
          </a:p>
          <a:p>
            <a:r>
              <a:rPr lang="en-US" dirty="0"/>
              <a:t>In microscopy, images are usually stored as 8, 12 or 16-bit images.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CD5B4B6-FCFD-4F2A-90D8-5F4DAF3582AF}"/>
              </a:ext>
            </a:extLst>
          </p:cNvPr>
          <p:cNvGrpSpPr/>
          <p:nvPr/>
        </p:nvGrpSpPr>
        <p:grpSpPr>
          <a:xfrm>
            <a:off x="783606" y="3313872"/>
            <a:ext cx="11397197" cy="2258548"/>
            <a:chOff x="296203" y="3309323"/>
            <a:chExt cx="11397197" cy="225854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D03C113-6ED6-4BAC-95E4-0FC1EE814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0" flipH="1">
              <a:off x="-321966" y="4316820"/>
              <a:ext cx="1869214" cy="63285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A0C4A77-72E5-4B55-A66C-8AAD4498C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6200000" flipH="1">
              <a:off x="310898" y="4316831"/>
              <a:ext cx="1869212" cy="63285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A221738-6A3E-4504-9B63-2118DFB2A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 flipH="1">
              <a:off x="943753" y="4316834"/>
              <a:ext cx="1869216" cy="63285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7366CC8-73FF-460F-A82B-06779D51D0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6200000" flipH="1">
              <a:off x="1576610" y="4316832"/>
              <a:ext cx="1869216" cy="63285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9929AAE-6379-4A53-B279-D6C3986E6F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6200000" flipH="1">
              <a:off x="2209466" y="4316829"/>
              <a:ext cx="1869216" cy="63285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E419A28-F271-4E4A-A560-5C097C98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16200000" flipH="1">
              <a:off x="2842323" y="4316828"/>
              <a:ext cx="1869216" cy="63285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FC778F9-06CD-424D-BDDD-421845BA3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 rot="16200000" flipH="1">
              <a:off x="3475179" y="4316827"/>
              <a:ext cx="1869217" cy="63285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A74C8563-D015-4952-9F73-FE199167D9B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 rot="16200000" flipH="1">
              <a:off x="4108036" y="4316825"/>
              <a:ext cx="1869216" cy="63285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9F4091A-6042-4020-95BF-2497A71C576D}"/>
                </a:ext>
              </a:extLst>
            </p:cNvPr>
            <p:cNvSpPr txBox="1"/>
            <p:nvPr/>
          </p:nvSpPr>
          <p:spPr>
            <a:xfrm>
              <a:off x="296203" y="3321560"/>
              <a:ext cx="632860" cy="377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CCFB44A-7E4F-494B-A823-E94D30797EA7}"/>
                </a:ext>
              </a:extLst>
            </p:cNvPr>
            <p:cNvSpPr txBox="1"/>
            <p:nvPr/>
          </p:nvSpPr>
          <p:spPr>
            <a:xfrm>
              <a:off x="915441" y="3321550"/>
              <a:ext cx="632860" cy="377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8FE7659-B714-49C3-92E5-8C53BD0204C8}"/>
                </a:ext>
              </a:extLst>
            </p:cNvPr>
            <p:cNvSpPr txBox="1"/>
            <p:nvPr/>
          </p:nvSpPr>
          <p:spPr>
            <a:xfrm>
              <a:off x="1545364" y="3321528"/>
              <a:ext cx="632860" cy="377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254E74-5893-4290-A216-1984F35DF2BA}"/>
                </a:ext>
              </a:extLst>
            </p:cNvPr>
            <p:cNvSpPr txBox="1"/>
            <p:nvPr/>
          </p:nvSpPr>
          <p:spPr>
            <a:xfrm>
              <a:off x="2164602" y="3321518"/>
              <a:ext cx="632860" cy="377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96FB8A9-C5F3-4F8D-82D5-AEFBEB2D3E0E}"/>
                </a:ext>
              </a:extLst>
            </p:cNvPr>
            <p:cNvSpPr txBox="1"/>
            <p:nvPr/>
          </p:nvSpPr>
          <p:spPr>
            <a:xfrm>
              <a:off x="2857817" y="3321592"/>
              <a:ext cx="632860" cy="377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60A607A-3F8B-46FD-AEB6-10A24C2AA829}"/>
                </a:ext>
              </a:extLst>
            </p:cNvPr>
            <p:cNvSpPr txBox="1"/>
            <p:nvPr/>
          </p:nvSpPr>
          <p:spPr>
            <a:xfrm>
              <a:off x="3477055" y="3321582"/>
              <a:ext cx="632860" cy="377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DF3DFD9-DDF5-4D95-98E5-A2DF7433143F}"/>
                </a:ext>
              </a:extLst>
            </p:cNvPr>
            <p:cNvSpPr txBox="1"/>
            <p:nvPr/>
          </p:nvSpPr>
          <p:spPr>
            <a:xfrm>
              <a:off x="4106978" y="3321560"/>
              <a:ext cx="632860" cy="377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615586E-7CBE-4E2F-801B-6323448381AB}"/>
                </a:ext>
              </a:extLst>
            </p:cNvPr>
            <p:cNvSpPr txBox="1"/>
            <p:nvPr/>
          </p:nvSpPr>
          <p:spPr>
            <a:xfrm>
              <a:off x="4726216" y="3321550"/>
              <a:ext cx="632860" cy="377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A4DEF9C0-D2F6-4E6A-B8A2-0F5DCCFDE8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694640" y="3698589"/>
              <a:ext cx="1869275" cy="1869275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9FFA28B7-2C56-4461-9A64-76B364E9A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824125" y="3698590"/>
              <a:ext cx="1869275" cy="1869275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9CD7A48-5D05-4F92-B534-DC10B792A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619282" y="3698590"/>
              <a:ext cx="1869275" cy="1869275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47FC168-6B77-441F-84C1-8F0FD9B1B370}"/>
                </a:ext>
              </a:extLst>
            </p:cNvPr>
            <p:cNvSpPr txBox="1"/>
            <p:nvPr/>
          </p:nvSpPr>
          <p:spPr>
            <a:xfrm>
              <a:off x="6312075" y="3321549"/>
              <a:ext cx="632860" cy="377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2A831D0-8037-41C1-A841-6FFB159D3218}"/>
                </a:ext>
              </a:extLst>
            </p:cNvPr>
            <p:cNvSpPr txBox="1"/>
            <p:nvPr/>
          </p:nvSpPr>
          <p:spPr>
            <a:xfrm>
              <a:off x="8381623" y="3350922"/>
              <a:ext cx="632860" cy="377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310ACA8-EDB1-47F9-8144-A4CD3243AAB4}"/>
                </a:ext>
              </a:extLst>
            </p:cNvPr>
            <p:cNvSpPr txBox="1"/>
            <p:nvPr/>
          </p:nvSpPr>
          <p:spPr>
            <a:xfrm>
              <a:off x="10459548" y="3309323"/>
              <a:ext cx="632860" cy="377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542705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5EE2D3-80B9-49F1-9DBE-E06C7DAF4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22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ABD1874-EFE9-47DA-8E05-6A00FDDFF8FA}"/>
              </a:ext>
            </a:extLst>
          </p:cNvPr>
          <p:cNvSpPr txBox="1">
            <a:spLocks/>
          </p:cNvSpPr>
          <p:nvPr/>
        </p:nvSpPr>
        <p:spPr>
          <a:xfrm>
            <a:off x="892167" y="1059654"/>
            <a:ext cx="9465624" cy="61856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highlight>
                  <a:srgbClr val="C0C0C0"/>
                </a:highlight>
              </a:rPr>
              <a:t>Bit-depth: Pitfalls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0968913-E601-4299-B438-016E3C65021E}"/>
              </a:ext>
            </a:extLst>
          </p:cNvPr>
          <p:cNvSpPr txBox="1">
            <a:spLocks/>
          </p:cNvSpPr>
          <p:nvPr/>
        </p:nvSpPr>
        <p:spPr>
          <a:xfrm>
            <a:off x="892166" y="1714744"/>
            <a:ext cx="11057586" cy="5529943"/>
          </a:xfrm>
          <a:prstGeom prst="rect">
            <a:avLst/>
          </a:prstGeom>
        </p:spPr>
        <p:txBody>
          <a:bodyPr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When working with 8-bit images, 256 different gray values can be saved. </a:t>
            </a:r>
          </a:p>
          <a:p>
            <a:r>
              <a:rPr lang="en-US" dirty="0"/>
              <a:t>That’s usually the numbers 0-255.</a:t>
            </a:r>
          </a:p>
          <a:p>
            <a:r>
              <a:rPr lang="en-US" dirty="0"/>
              <a:t>Depending on software:</a:t>
            </a:r>
          </a:p>
          <a:p>
            <a:pPr marL="457200" lvl="1" indent="0">
              <a:buFont typeface="Franklin Gothic Book" panose="020B0503020102020204" pitchFamily="34" charset="0"/>
              <a:buNone/>
            </a:pPr>
            <a:endParaRPr lang="en-US" dirty="0"/>
          </a:p>
          <a:p>
            <a:pPr marL="457200" lvl="1" indent="0">
              <a:buFont typeface="Franklin Gothic Book" panose="020B0503020102020204" pitchFamily="34" charset="0"/>
              <a:buNone/>
            </a:pPr>
            <a:r>
              <a:rPr lang="en-US" dirty="0"/>
              <a:t>100 – 200 = 0</a:t>
            </a:r>
          </a:p>
          <a:p>
            <a:pPr marL="457200" lvl="1" indent="0">
              <a:buFont typeface="Franklin Gothic Book" panose="020B0503020102020204" pitchFamily="34" charset="0"/>
              <a:buNone/>
            </a:pPr>
            <a:endParaRPr lang="en-US" dirty="0"/>
          </a:p>
          <a:p>
            <a:pPr marL="457200" lvl="1" indent="0">
              <a:buFont typeface="Franklin Gothic Book" panose="020B0503020102020204" pitchFamily="34" charset="0"/>
              <a:buNone/>
            </a:pPr>
            <a:r>
              <a:rPr lang="en-US" dirty="0"/>
              <a:t>100 – 200 = 155</a:t>
            </a:r>
          </a:p>
          <a:p>
            <a:pPr marL="457200" lvl="1" indent="0">
              <a:buFont typeface="Franklin Gothic Book" panose="020B0503020102020204" pitchFamily="34" charset="0"/>
              <a:buNone/>
            </a:pPr>
            <a:endParaRPr lang="en-US" dirty="0"/>
          </a:p>
          <a:p>
            <a:pPr marL="457200" lvl="1" indent="0">
              <a:buFont typeface="Franklin Gothic Book" panose="020B0503020102020204" pitchFamily="34" charset="0"/>
              <a:buNone/>
            </a:pPr>
            <a:r>
              <a:rPr lang="en-US" dirty="0"/>
              <a:t>100 + 200 = 255</a:t>
            </a:r>
          </a:p>
          <a:p>
            <a:pPr marL="457200" lvl="1" indent="0">
              <a:buFont typeface="Franklin Gothic Book" panose="020B0503020102020204" pitchFamily="34" charset="0"/>
              <a:buNone/>
            </a:pPr>
            <a:endParaRPr lang="en-US" dirty="0"/>
          </a:p>
          <a:p>
            <a:pPr marL="457200" lvl="1" indent="0">
              <a:buFont typeface="Franklin Gothic Book" panose="020B0503020102020204" pitchFamily="34" charset="0"/>
              <a:buNone/>
            </a:pPr>
            <a:r>
              <a:rPr lang="en-US" dirty="0"/>
              <a:t>100 + 200 = 45</a:t>
            </a:r>
          </a:p>
          <a:p>
            <a:pPr marL="457200" lvl="1" indent="0">
              <a:buFont typeface="Franklin Gothic Book" panose="020B0503020102020204" pitchFamily="34" charset="0"/>
              <a:buNone/>
            </a:pPr>
            <a:endParaRPr lang="en-US" dirty="0"/>
          </a:p>
          <a:p>
            <a:r>
              <a:rPr lang="en-US" dirty="0"/>
              <a:t>Solution: </a:t>
            </a:r>
            <a:r>
              <a:rPr lang="en-US" u="sng" dirty="0"/>
              <a:t>When doing math with pixels, avoid bit-depth 8!</a:t>
            </a:r>
          </a:p>
          <a:p>
            <a:pPr marL="457200" lvl="1" indent="0">
              <a:buFont typeface="Franklin Gothic Book" panose="020B05030201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552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FA119E-3D69-4181-B3BA-B5E8605C2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23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5F0C170-0CF5-4213-B952-E090FDF6F9CE}"/>
              </a:ext>
            </a:extLst>
          </p:cNvPr>
          <p:cNvSpPr txBox="1">
            <a:spLocks/>
          </p:cNvSpPr>
          <p:nvPr/>
        </p:nvSpPr>
        <p:spPr>
          <a:xfrm>
            <a:off x="751140" y="769249"/>
            <a:ext cx="9465624" cy="61856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highlight>
                  <a:srgbClr val="C0C0C0"/>
                </a:highlight>
              </a:rPr>
              <a:t>Lookup tables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359C64F-B1E5-4CDA-82E1-931742A0639B}"/>
              </a:ext>
            </a:extLst>
          </p:cNvPr>
          <p:cNvSpPr txBox="1">
            <a:spLocks/>
          </p:cNvSpPr>
          <p:nvPr/>
        </p:nvSpPr>
        <p:spPr>
          <a:xfrm>
            <a:off x="537096" y="1336638"/>
            <a:ext cx="11057586" cy="1111438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lookup table decides how the image is displayed on screen.</a:t>
            </a:r>
          </a:p>
          <a:p>
            <a:r>
              <a:rPr lang="en-US" dirty="0"/>
              <a:t>Applying a different lookup table doesn’t change the image. All pixel values stay the same, they just appear differently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712C23-8CC7-4971-9539-02175EB03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3483" y="3841325"/>
            <a:ext cx="2918866" cy="29188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124D46-2C0F-45C9-AF92-DDF349CF36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7216" y="3841325"/>
            <a:ext cx="2918866" cy="29188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123F65-E9CF-4220-BFE1-8A348310BD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498" y="3841325"/>
            <a:ext cx="2918866" cy="291886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2A1412-7F3E-414C-B536-523EC09B4790}"/>
              </a:ext>
            </a:extLst>
          </p:cNvPr>
          <p:cNvCxnSpPr>
            <a:cxnSpLocks/>
          </p:cNvCxnSpPr>
          <p:nvPr/>
        </p:nvCxnSpPr>
        <p:spPr>
          <a:xfrm>
            <a:off x="818638" y="2731793"/>
            <a:ext cx="198940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0B533EF-FCA3-4D33-BB53-5C76972EAC95}"/>
              </a:ext>
            </a:extLst>
          </p:cNvPr>
          <p:cNvSpPr txBox="1"/>
          <p:nvPr/>
        </p:nvSpPr>
        <p:spPr>
          <a:xfrm>
            <a:off x="818638" y="2425142"/>
            <a:ext cx="9132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Pixel value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7A5FCB-B43D-4AC9-B3D0-AD13C06566BF}"/>
              </a:ext>
            </a:extLst>
          </p:cNvPr>
          <p:cNvSpPr txBox="1"/>
          <p:nvPr/>
        </p:nvSpPr>
        <p:spPr>
          <a:xfrm>
            <a:off x="1823305" y="2428170"/>
            <a:ext cx="11324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Display color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3FA7FA-E024-4835-B275-E746CB38F729}"/>
              </a:ext>
            </a:extLst>
          </p:cNvPr>
          <p:cNvSpPr txBox="1"/>
          <p:nvPr/>
        </p:nvSpPr>
        <p:spPr>
          <a:xfrm>
            <a:off x="818638" y="2769076"/>
            <a:ext cx="9132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</a:t>
            </a:r>
          </a:p>
          <a:p>
            <a:r>
              <a:rPr lang="en-US" sz="1200" dirty="0"/>
              <a:t>1</a:t>
            </a:r>
          </a:p>
          <a:p>
            <a:r>
              <a:rPr lang="en-US" sz="1200" dirty="0"/>
              <a:t>2</a:t>
            </a:r>
          </a:p>
          <a:p>
            <a:r>
              <a:rPr lang="en-US" sz="1200" dirty="0"/>
              <a:t>…</a:t>
            </a:r>
          </a:p>
          <a:p>
            <a:r>
              <a:rPr lang="en-US" sz="1200" dirty="0"/>
              <a:t>255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EDA0CD2-11C0-4BFB-8DEC-4B23CEBDDC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842573" y="2866853"/>
            <a:ext cx="952500" cy="79555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9859D3E-4000-4260-9C96-ED167E2FFD40}"/>
              </a:ext>
            </a:extLst>
          </p:cNvPr>
          <p:cNvCxnSpPr/>
          <p:nvPr/>
        </p:nvCxnSpPr>
        <p:spPr>
          <a:xfrm>
            <a:off x="1809238" y="2425142"/>
            <a:ext cx="0" cy="131573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42284B5-8B97-4BAA-ADB6-D06D98DB8DD1}"/>
              </a:ext>
            </a:extLst>
          </p:cNvPr>
          <p:cNvCxnSpPr>
            <a:cxnSpLocks/>
          </p:cNvCxnSpPr>
          <p:nvPr/>
        </p:nvCxnSpPr>
        <p:spPr>
          <a:xfrm>
            <a:off x="4963483" y="2731793"/>
            <a:ext cx="198940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0A3780C-E293-4766-BCDA-B83849DD9D03}"/>
              </a:ext>
            </a:extLst>
          </p:cNvPr>
          <p:cNvSpPr txBox="1"/>
          <p:nvPr/>
        </p:nvSpPr>
        <p:spPr>
          <a:xfrm>
            <a:off x="4963483" y="2425142"/>
            <a:ext cx="9132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Pixel value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8F6FF6-7796-403C-BAEF-E6B383D69E49}"/>
              </a:ext>
            </a:extLst>
          </p:cNvPr>
          <p:cNvSpPr txBox="1"/>
          <p:nvPr/>
        </p:nvSpPr>
        <p:spPr>
          <a:xfrm>
            <a:off x="5968150" y="2428170"/>
            <a:ext cx="11324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Display color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679AD2-BBE7-4468-A3F6-DB086F46FE6A}"/>
              </a:ext>
            </a:extLst>
          </p:cNvPr>
          <p:cNvSpPr txBox="1"/>
          <p:nvPr/>
        </p:nvSpPr>
        <p:spPr>
          <a:xfrm>
            <a:off x="4963483" y="2769076"/>
            <a:ext cx="9132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</a:t>
            </a:r>
          </a:p>
          <a:p>
            <a:r>
              <a:rPr lang="en-US" sz="1200" dirty="0"/>
              <a:t>1</a:t>
            </a:r>
          </a:p>
          <a:p>
            <a:r>
              <a:rPr lang="en-US" sz="1200" dirty="0"/>
              <a:t>2</a:t>
            </a:r>
          </a:p>
          <a:p>
            <a:r>
              <a:rPr lang="en-US" sz="1200" dirty="0"/>
              <a:t>…</a:t>
            </a:r>
          </a:p>
          <a:p>
            <a:r>
              <a:rPr lang="en-US" sz="1200" dirty="0"/>
              <a:t>255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F730874-E19E-42A6-9EB9-9377697281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5987418" y="2866853"/>
            <a:ext cx="952500" cy="795557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17E8DC-159F-482A-BF65-BD4F4C6CDDCE}"/>
              </a:ext>
            </a:extLst>
          </p:cNvPr>
          <p:cNvCxnSpPr/>
          <p:nvPr/>
        </p:nvCxnSpPr>
        <p:spPr>
          <a:xfrm>
            <a:off x="5954083" y="2425142"/>
            <a:ext cx="0" cy="131573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DCF52F47-9A9B-4D84-B3B4-CB7FC1156B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10106035" y="2862155"/>
            <a:ext cx="952500" cy="795557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74C97BE-B8A0-4F16-B18C-567B1D76E253}"/>
              </a:ext>
            </a:extLst>
          </p:cNvPr>
          <p:cNvCxnSpPr>
            <a:cxnSpLocks/>
          </p:cNvCxnSpPr>
          <p:nvPr/>
        </p:nvCxnSpPr>
        <p:spPr>
          <a:xfrm>
            <a:off x="9082100" y="2731793"/>
            <a:ext cx="198940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13E0320-2B6C-46E8-8992-3D41985BF310}"/>
              </a:ext>
            </a:extLst>
          </p:cNvPr>
          <p:cNvSpPr txBox="1"/>
          <p:nvPr/>
        </p:nvSpPr>
        <p:spPr>
          <a:xfrm>
            <a:off x="9082100" y="2425142"/>
            <a:ext cx="9132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Pixel value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D52737A-114E-4E0F-A8E2-4FE99AD8D8DB}"/>
              </a:ext>
            </a:extLst>
          </p:cNvPr>
          <p:cNvSpPr txBox="1"/>
          <p:nvPr/>
        </p:nvSpPr>
        <p:spPr>
          <a:xfrm>
            <a:off x="10086767" y="2428170"/>
            <a:ext cx="11324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Display color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0EEDF13-D72B-4443-B48B-D7610F79CE50}"/>
              </a:ext>
            </a:extLst>
          </p:cNvPr>
          <p:cNvSpPr txBox="1"/>
          <p:nvPr/>
        </p:nvSpPr>
        <p:spPr>
          <a:xfrm>
            <a:off x="9082100" y="2769076"/>
            <a:ext cx="9132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</a:t>
            </a:r>
          </a:p>
          <a:p>
            <a:r>
              <a:rPr lang="en-US" sz="1200" dirty="0"/>
              <a:t>1</a:t>
            </a:r>
          </a:p>
          <a:p>
            <a:r>
              <a:rPr lang="en-US" sz="1200" dirty="0"/>
              <a:t>2</a:t>
            </a:r>
          </a:p>
          <a:p>
            <a:r>
              <a:rPr lang="en-US" sz="1200" dirty="0"/>
              <a:t>…</a:t>
            </a:r>
          </a:p>
          <a:p>
            <a:r>
              <a:rPr lang="en-US" sz="1200" dirty="0"/>
              <a:t>255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D95ADD7-798A-4FF8-87F5-AA5F4B38EEBD}"/>
              </a:ext>
            </a:extLst>
          </p:cNvPr>
          <p:cNvCxnSpPr/>
          <p:nvPr/>
        </p:nvCxnSpPr>
        <p:spPr>
          <a:xfrm>
            <a:off x="10072700" y="2425142"/>
            <a:ext cx="0" cy="131573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122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22" grpId="0"/>
      <p:bldP spid="23" grpId="0"/>
      <p:bldP spid="2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351F08-0993-4D29-BA8C-221F51F0E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24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16F808F-02BF-4887-B9B3-A207FA38B14C}"/>
              </a:ext>
            </a:extLst>
          </p:cNvPr>
          <p:cNvSpPr txBox="1">
            <a:spLocks/>
          </p:cNvSpPr>
          <p:nvPr/>
        </p:nvSpPr>
        <p:spPr>
          <a:xfrm>
            <a:off x="870558" y="685661"/>
            <a:ext cx="9465624" cy="61856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highlight>
                  <a:srgbClr val="C0C0C0"/>
                </a:highlight>
              </a:rPr>
              <a:t>Lookup tables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287FBAD-1094-4FF5-B1B0-0BFBB35CE875}"/>
              </a:ext>
            </a:extLst>
          </p:cNvPr>
          <p:cNvSpPr txBox="1">
            <a:spLocks/>
          </p:cNvSpPr>
          <p:nvPr/>
        </p:nvSpPr>
        <p:spPr>
          <a:xfrm>
            <a:off x="838712" y="1366609"/>
            <a:ext cx="11057586" cy="7224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Choose visualization of your color tables wisely!</a:t>
            </a:r>
          </a:p>
          <a:p>
            <a:r>
              <a:rPr lang="en-US" sz="2400" dirty="0"/>
              <a:t>Think of people with red/green blindness!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A379C5-3D91-484D-84C5-007267FEAC34}"/>
              </a:ext>
            </a:extLst>
          </p:cNvPr>
          <p:cNvSpPr txBox="1"/>
          <p:nvPr/>
        </p:nvSpPr>
        <p:spPr>
          <a:xfrm>
            <a:off x="3450811" y="2361826"/>
            <a:ext cx="2835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Default view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858217-01BC-4A89-B7FB-AF55A130C109}"/>
              </a:ext>
            </a:extLst>
          </p:cNvPr>
          <p:cNvSpPr txBox="1"/>
          <p:nvPr/>
        </p:nvSpPr>
        <p:spPr>
          <a:xfrm>
            <a:off x="6149898" y="2141059"/>
            <a:ext cx="3808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Red/green blind people see it like this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0D00D2-1118-4261-9821-B5FE37A04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1290" y="2803361"/>
            <a:ext cx="2428608" cy="18503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CDF3D8-2F6C-4092-9590-9B344557A4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1227" y="2803361"/>
            <a:ext cx="2428608" cy="185036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D2813C3-85A2-4399-9F98-5C4872266952}"/>
              </a:ext>
            </a:extLst>
          </p:cNvPr>
          <p:cNvGrpSpPr/>
          <p:nvPr/>
        </p:nvGrpSpPr>
        <p:grpSpPr>
          <a:xfrm>
            <a:off x="991161" y="4746868"/>
            <a:ext cx="8378675" cy="1850368"/>
            <a:chOff x="991161" y="4746868"/>
            <a:chExt cx="8378675" cy="1850368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9F9E918-246A-4A40-9DAA-A0A1D56027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1290" y="4746868"/>
              <a:ext cx="2428608" cy="1850368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8DBA5CC-105D-4F6B-B427-3261CA06E5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41227" y="4746868"/>
              <a:ext cx="2428609" cy="1850368"/>
            </a:xfrm>
            <a:prstGeom prst="rect">
              <a:avLst/>
            </a:prstGeom>
          </p:spPr>
        </p:pic>
        <p:sp>
          <p:nvSpPr>
            <p:cNvPr id="12" name="Speech Bubble: Rectangle 11">
              <a:extLst>
                <a:ext uri="{FF2B5EF4-FFF2-40B4-BE49-F238E27FC236}">
                  <a16:creationId xmlns:a16="http://schemas.microsoft.com/office/drawing/2014/main" id="{33CCA736-76E5-46F0-BF52-8193EABCD97E}"/>
                </a:ext>
              </a:extLst>
            </p:cNvPr>
            <p:cNvSpPr/>
            <p:nvPr/>
          </p:nvSpPr>
          <p:spPr>
            <a:xfrm>
              <a:off x="991161" y="4943789"/>
              <a:ext cx="1798655" cy="808892"/>
            </a:xfrm>
            <a:prstGeom prst="wedgeRectCallout">
              <a:avLst>
                <a:gd name="adj1" fmla="val 63525"/>
                <a:gd name="adj2" fmla="val 2175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Replace red with magenta!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B499205-F2D5-455B-B6E3-B1F36406EF75}"/>
              </a:ext>
            </a:extLst>
          </p:cNvPr>
          <p:cNvSpPr txBox="1"/>
          <p:nvPr/>
        </p:nvSpPr>
        <p:spPr>
          <a:xfrm>
            <a:off x="5506188" y="3266880"/>
            <a:ext cx="1966643" cy="92333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Any of you doesn't see the difference?</a:t>
            </a:r>
          </a:p>
        </p:txBody>
      </p:sp>
    </p:spTree>
    <p:extLst>
      <p:ext uri="{BB962C8B-B14F-4D97-AF65-F5344CB8AC3E}">
        <p14:creationId xmlns:p14="http://schemas.microsoft.com/office/powerpoint/2010/main" val="3917994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7" grpId="0" animBg="1"/>
      <p:bldP spid="17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CEE0F-EEAF-4D7F-8E1C-41C0CB6EA90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12601" y="1098967"/>
            <a:ext cx="9601200" cy="445912"/>
          </a:xfrm>
        </p:spPr>
        <p:txBody>
          <a:bodyPr anchor="ctr">
            <a:normAutofit fontScale="90000"/>
          </a:bodyPr>
          <a:lstStyle/>
          <a:p>
            <a:r>
              <a:rPr lang="en-US" sz="2800" dirty="0">
                <a:highlight>
                  <a:srgbClr val="C0C0C0"/>
                </a:highlight>
              </a:rPr>
              <a:t>Lookup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B8C76-79C8-48B5-B6E7-F6E02C2D132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12601" y="1809881"/>
            <a:ext cx="11056938" cy="1366706"/>
          </a:xfrm>
        </p:spPr>
        <p:txBody>
          <a:bodyPr anchor="ctr">
            <a:normAutofit/>
          </a:bodyPr>
          <a:lstStyle/>
          <a:p>
            <a:r>
              <a:rPr lang="en-US" dirty="0"/>
              <a:t>Lookup tables are a free choice.</a:t>
            </a:r>
          </a:p>
          <a:p>
            <a:r>
              <a:rPr lang="en-US" dirty="0"/>
              <a:t>They may (or may not) express which wavelengths has been imaged before.</a:t>
            </a:r>
          </a:p>
          <a:p>
            <a:r>
              <a:rPr lang="en-US" dirty="0"/>
              <a:t>Hint: Try not to do arts.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3B1F2E6-8BD9-4189-BDDB-F63A3E384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850" y="3260680"/>
            <a:ext cx="3777022" cy="335979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7DB1E0F-DDC3-40DE-B820-215F3BDA58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7125" y="3260680"/>
            <a:ext cx="3777022" cy="335979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1893BBC-6EAF-41B4-A982-061F8104CA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8400" y="3260680"/>
            <a:ext cx="3777021" cy="3359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864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22AAE139-A172-4DAF-A78C-363DE536241C}"/>
              </a:ext>
            </a:extLst>
          </p:cNvPr>
          <p:cNvGrpSpPr/>
          <p:nvPr/>
        </p:nvGrpSpPr>
        <p:grpSpPr>
          <a:xfrm>
            <a:off x="3915559" y="2674385"/>
            <a:ext cx="5690797" cy="1751597"/>
            <a:chOff x="3711115" y="2101179"/>
            <a:chExt cx="5690797" cy="1751597"/>
          </a:xfrm>
        </p:grpSpPr>
        <p:pic>
          <p:nvPicPr>
            <p:cNvPr id="3" name="Picture 2" descr="A picture containing clock, drawing&#10;&#10;Description automatically generated">
              <a:extLst>
                <a:ext uri="{FF2B5EF4-FFF2-40B4-BE49-F238E27FC236}">
                  <a16:creationId xmlns:a16="http://schemas.microsoft.com/office/drawing/2014/main" id="{7DA9350D-83E7-4F42-A9F2-83C7B5A1A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>
              <a:off x="7676598" y="2127462"/>
              <a:ext cx="1725314" cy="1725314"/>
            </a:xfrm>
            <a:prstGeom prst="rect">
              <a:avLst/>
            </a:prstGeom>
          </p:spPr>
        </p:pic>
        <p:pic>
          <p:nvPicPr>
            <p:cNvPr id="4" name="Picture 3" descr="A close up of a logo&#10;&#10;Description automatically generated">
              <a:extLst>
                <a:ext uri="{FF2B5EF4-FFF2-40B4-BE49-F238E27FC236}">
                  <a16:creationId xmlns:a16="http://schemas.microsoft.com/office/drawing/2014/main" id="{8C675F93-99ED-407E-BBC1-2050962AF9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tretch>
              <a:fillRect/>
            </a:stretch>
          </p:blipFill>
          <p:spPr>
            <a:xfrm>
              <a:off x="3711115" y="2101179"/>
              <a:ext cx="890188" cy="1725314"/>
            </a:xfrm>
            <a:prstGeom prst="rect">
              <a:avLst/>
            </a:prstGeom>
          </p:spPr>
        </p:pic>
        <p:sp>
          <p:nvSpPr>
            <p:cNvPr id="5" name="Arrow: Left-Right 4">
              <a:extLst>
                <a:ext uri="{FF2B5EF4-FFF2-40B4-BE49-F238E27FC236}">
                  <a16:creationId xmlns:a16="http://schemas.microsoft.com/office/drawing/2014/main" id="{470E7AED-A9EF-4DC5-AF14-772846F4F531}"/>
                </a:ext>
              </a:extLst>
            </p:cNvPr>
            <p:cNvSpPr/>
            <p:nvPr/>
          </p:nvSpPr>
          <p:spPr>
            <a:xfrm>
              <a:off x="5735857" y="2721520"/>
              <a:ext cx="1001588" cy="484632"/>
            </a:xfrm>
            <a:prstGeom prst="leftRightArrow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2564E29-9F88-4487-9830-6B3F07296DA9}"/>
              </a:ext>
            </a:extLst>
          </p:cNvPr>
          <p:cNvGrpSpPr/>
          <p:nvPr/>
        </p:nvGrpSpPr>
        <p:grpSpPr>
          <a:xfrm>
            <a:off x="844399" y="1787856"/>
            <a:ext cx="9573171" cy="2909248"/>
            <a:chOff x="844399" y="1787856"/>
            <a:chExt cx="9573171" cy="2909248"/>
          </a:xfrm>
        </p:grpSpPr>
        <p:pic>
          <p:nvPicPr>
            <p:cNvPr id="8" name="Picture 7" descr="A close up of a knife&#10;&#10;Description automatically generated">
              <a:extLst>
                <a:ext uri="{FF2B5EF4-FFF2-40B4-BE49-F238E27FC236}">
                  <a16:creationId xmlns:a16="http://schemas.microsoft.com/office/drawing/2014/main" id="{DCED9AFA-E4EA-46F2-B70F-86EC85B3B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7337718" y="1787856"/>
              <a:ext cx="3079852" cy="2909248"/>
            </a:xfrm>
            <a:prstGeom prst="rect">
              <a:avLst/>
            </a:prstGeom>
          </p:spPr>
        </p:pic>
        <p:pic>
          <p:nvPicPr>
            <p:cNvPr id="11" name="Picture 10" descr="A picture containing water, sitting, knife, table&#10;&#10;Description automatically generated">
              <a:extLst>
                <a:ext uri="{FF2B5EF4-FFF2-40B4-BE49-F238E27FC236}">
                  <a16:creationId xmlns:a16="http://schemas.microsoft.com/office/drawing/2014/main" id="{2A0A6245-AC1B-44E9-BD2F-673C8CAB3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844399" y="2238586"/>
              <a:ext cx="4531056" cy="2271646"/>
            </a:xfrm>
            <a:prstGeom prst="rect">
              <a:avLst/>
            </a:prstGeom>
          </p:spPr>
        </p:pic>
        <p:sp>
          <p:nvSpPr>
            <p:cNvPr id="13" name="Not Equal 12">
              <a:extLst>
                <a:ext uri="{FF2B5EF4-FFF2-40B4-BE49-F238E27FC236}">
                  <a16:creationId xmlns:a16="http://schemas.microsoft.com/office/drawing/2014/main" id="{999B1B5F-29A5-48D9-9DE6-408003DAC011}"/>
                </a:ext>
              </a:extLst>
            </p:cNvPr>
            <p:cNvSpPr/>
            <p:nvPr/>
          </p:nvSpPr>
          <p:spPr>
            <a:xfrm>
              <a:off x="5375455" y="2363863"/>
              <a:ext cx="1924876" cy="1725313"/>
            </a:xfrm>
            <a:prstGeom prst="mathNotEqual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609C3D87-EB29-447C-B781-3C55DD8CE12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96621" y="2500603"/>
            <a:ext cx="9608024" cy="169775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57D7453-6616-4106-A61F-E28A4B01B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26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AF52E7F-ACBD-4ADC-9EDA-9B07B065F5B3}"/>
              </a:ext>
            </a:extLst>
          </p:cNvPr>
          <p:cNvGrpSpPr/>
          <p:nvPr/>
        </p:nvGrpSpPr>
        <p:grpSpPr>
          <a:xfrm>
            <a:off x="4385481" y="4061916"/>
            <a:ext cx="4148919" cy="1440322"/>
            <a:chOff x="4385481" y="4061916"/>
            <a:chExt cx="4148919" cy="144032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F3BB8D2-81E6-4C75-B60C-CE8597940711}"/>
                </a:ext>
              </a:extLst>
            </p:cNvPr>
            <p:cNvSpPr txBox="1"/>
            <p:nvPr/>
          </p:nvSpPr>
          <p:spPr>
            <a:xfrm>
              <a:off x="4385481" y="5040573"/>
              <a:ext cx="41489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Remember them?</a:t>
              </a:r>
            </a:p>
          </p:txBody>
        </p:sp>
        <p:sp>
          <p:nvSpPr>
            <p:cNvPr id="21" name="Arrow: Up 20">
              <a:extLst>
                <a:ext uri="{FF2B5EF4-FFF2-40B4-BE49-F238E27FC236}">
                  <a16:creationId xmlns:a16="http://schemas.microsoft.com/office/drawing/2014/main" id="{537C6430-3217-4705-918F-CF03B1CC4EC7}"/>
                </a:ext>
              </a:extLst>
            </p:cNvPr>
            <p:cNvSpPr/>
            <p:nvPr/>
          </p:nvSpPr>
          <p:spPr>
            <a:xfrm rot="2527784">
              <a:off x="6840053" y="4061916"/>
              <a:ext cx="484632" cy="978408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Arrow: Up 21">
              <a:extLst>
                <a:ext uri="{FF2B5EF4-FFF2-40B4-BE49-F238E27FC236}">
                  <a16:creationId xmlns:a16="http://schemas.microsoft.com/office/drawing/2014/main" id="{2C848E41-5035-4D95-99A4-0742C6B18F5F}"/>
                </a:ext>
              </a:extLst>
            </p:cNvPr>
            <p:cNvSpPr/>
            <p:nvPr/>
          </p:nvSpPr>
          <p:spPr>
            <a:xfrm rot="19072216" flipH="1">
              <a:off x="5940321" y="4067929"/>
              <a:ext cx="484632" cy="978408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73943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DB80B6-946F-4E6F-ABE5-7078C7231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27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67B8BDA-EC0C-4A8C-8723-CF9CB50128A2}"/>
              </a:ext>
            </a:extLst>
          </p:cNvPr>
          <p:cNvGrpSpPr/>
          <p:nvPr/>
        </p:nvGrpSpPr>
        <p:grpSpPr>
          <a:xfrm>
            <a:off x="7933775" y="1415112"/>
            <a:ext cx="4152207" cy="2488179"/>
            <a:chOff x="7933775" y="1415112"/>
            <a:chExt cx="4152207" cy="248817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466A350-6253-4B1C-A893-4A9A5D9014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33775" y="1857886"/>
              <a:ext cx="1133873" cy="188251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5557645-B56F-4D54-B3D6-4C0039A0F9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36617"/>
            <a:stretch/>
          </p:blipFill>
          <p:spPr>
            <a:xfrm>
              <a:off x="10319129" y="1857887"/>
              <a:ext cx="1718384" cy="2045404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839C074-EBA9-4468-9152-1FBFE1666B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32890" y="1861921"/>
              <a:ext cx="1120997" cy="188251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A312B0F-C0F7-47C9-97C9-4C22CCA87DC9}"/>
                </a:ext>
              </a:extLst>
            </p:cNvPr>
            <p:cNvSpPr txBox="1"/>
            <p:nvPr/>
          </p:nvSpPr>
          <p:spPr>
            <a:xfrm>
              <a:off x="7934127" y="1415112"/>
              <a:ext cx="41518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/>
                <a:t>Trackmate</a:t>
              </a:r>
              <a:endParaRPr lang="en-GB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011635E-E927-4060-B5C5-F0D3181AF4C6}"/>
              </a:ext>
            </a:extLst>
          </p:cNvPr>
          <p:cNvGrpSpPr/>
          <p:nvPr/>
        </p:nvGrpSpPr>
        <p:grpSpPr>
          <a:xfrm>
            <a:off x="787271" y="1599778"/>
            <a:ext cx="3159395" cy="4398100"/>
            <a:chOff x="263043" y="1418061"/>
            <a:chExt cx="3159395" cy="439810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A28625C-7899-4B04-9A60-975568D7E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5624" y="1865956"/>
              <a:ext cx="3122847" cy="585192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3777209-ABF2-4096-9ED3-56797E292C2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412234" y="2553016"/>
              <a:ext cx="1010204" cy="1696461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1916057-555E-4612-AB83-16602D3CB2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4881" y="2553424"/>
              <a:ext cx="1010204" cy="169646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0EB4054-53DC-4832-BBDC-5A2577ACFBE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95624" y="4351726"/>
              <a:ext cx="1228070" cy="146443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7662EA8C-90D2-4EF3-8911-F2AA2487D5B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597995" y="4348039"/>
              <a:ext cx="1820476" cy="1172426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CE4ADF2-9CF9-4254-9669-FD0B1ABAFA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352138" y="2553397"/>
              <a:ext cx="1009977" cy="1696080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E920662-5AE5-45F4-90EC-704E3CB7642D}"/>
                </a:ext>
              </a:extLst>
            </p:cNvPr>
            <p:cNvSpPr txBox="1"/>
            <p:nvPr/>
          </p:nvSpPr>
          <p:spPr>
            <a:xfrm>
              <a:off x="263043" y="1418061"/>
              <a:ext cx="31554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Core </a:t>
              </a:r>
              <a:r>
                <a:rPr lang="en-US" dirty="0" err="1"/>
                <a:t>ImageJ</a:t>
              </a:r>
              <a:endParaRPr lang="en-GB" dirty="0"/>
            </a:p>
          </p:txBody>
        </p:sp>
      </p:grpSp>
      <p:sp>
        <p:nvSpPr>
          <p:cNvPr id="20" name="Content Placeholder 27">
            <a:extLst>
              <a:ext uri="{FF2B5EF4-FFF2-40B4-BE49-F238E27FC236}">
                <a16:creationId xmlns:a16="http://schemas.microsoft.com/office/drawing/2014/main" id="{FE5EB69F-0C72-416B-BD5F-C4EDE2C13234}"/>
              </a:ext>
            </a:extLst>
          </p:cNvPr>
          <p:cNvSpPr txBox="1">
            <a:spLocks/>
          </p:cNvSpPr>
          <p:nvPr/>
        </p:nvSpPr>
        <p:spPr>
          <a:xfrm>
            <a:off x="750028" y="1095890"/>
            <a:ext cx="11057586" cy="404351"/>
          </a:xfrm>
          <a:prstGeom prst="rect">
            <a:avLst/>
          </a:prstGeom>
        </p:spPr>
        <p:txBody>
          <a:bodyPr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0B0F0"/>
                </a:solidFill>
              </a:rPr>
              <a:t>F</a:t>
            </a:r>
            <a:r>
              <a:rPr lang="en-US" dirty="0"/>
              <a:t>iji </a:t>
            </a:r>
            <a:r>
              <a:rPr lang="en-US" dirty="0">
                <a:solidFill>
                  <a:srgbClr val="00B0F0"/>
                </a:solidFill>
              </a:rPr>
              <a:t>i</a:t>
            </a:r>
            <a:r>
              <a:rPr lang="en-US" dirty="0"/>
              <a:t>s </a:t>
            </a:r>
            <a:r>
              <a:rPr lang="en-US" dirty="0">
                <a:solidFill>
                  <a:srgbClr val="00B0F0"/>
                </a:solidFill>
              </a:rPr>
              <a:t>j</a:t>
            </a:r>
            <a:r>
              <a:rPr lang="en-US" dirty="0"/>
              <a:t>ust </a:t>
            </a:r>
            <a:r>
              <a:rPr lang="en-US" dirty="0">
                <a:solidFill>
                  <a:srgbClr val="00B0F0"/>
                </a:solidFill>
              </a:rPr>
              <a:t>I</a:t>
            </a:r>
            <a:r>
              <a:rPr lang="en-US" dirty="0"/>
              <a:t>mageJ – Included with ninja skills.</a:t>
            </a:r>
            <a:endParaRPr lang="en-GB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26A8083-9CF5-41EF-9E69-D98640B76B88}"/>
              </a:ext>
            </a:extLst>
          </p:cNvPr>
          <p:cNvGrpSpPr/>
          <p:nvPr/>
        </p:nvGrpSpPr>
        <p:grpSpPr>
          <a:xfrm>
            <a:off x="5723655" y="3658562"/>
            <a:ext cx="2112539" cy="2997131"/>
            <a:chOff x="5608770" y="1414721"/>
            <a:chExt cx="2112539" cy="2997131"/>
          </a:xfrm>
        </p:grpSpPr>
        <p:pic>
          <p:nvPicPr>
            <p:cNvPr id="26" name="Picture 4" descr="Ridge Detection Parameters.png">
              <a:extLst>
                <a:ext uri="{FF2B5EF4-FFF2-40B4-BE49-F238E27FC236}">
                  <a16:creationId xmlns:a16="http://schemas.microsoft.com/office/drawing/2014/main" id="{5B2A2704-7D7F-44A2-9C0D-F761E0819A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08770" y="1861921"/>
              <a:ext cx="998016" cy="25499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6" descr="CNT Ridge Detection Original.png">
              <a:extLst>
                <a:ext uri="{FF2B5EF4-FFF2-40B4-BE49-F238E27FC236}">
                  <a16:creationId xmlns:a16="http://schemas.microsoft.com/office/drawing/2014/main" id="{5FF53446-D23F-4E22-8D2B-0BFF9540721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583" r="11212"/>
            <a:stretch/>
          </p:blipFill>
          <p:spPr bwMode="auto">
            <a:xfrm>
              <a:off x="6706926" y="1861921"/>
              <a:ext cx="1006624" cy="12081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8" descr="CNT Ridge Detection Example.png">
              <a:extLst>
                <a:ext uri="{FF2B5EF4-FFF2-40B4-BE49-F238E27FC236}">
                  <a16:creationId xmlns:a16="http://schemas.microsoft.com/office/drawing/2014/main" id="{DA141973-B5BA-487D-B203-ED8BF0363B9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58" r="11213"/>
            <a:stretch/>
          </p:blipFill>
          <p:spPr bwMode="auto">
            <a:xfrm>
              <a:off x="6713881" y="3189093"/>
              <a:ext cx="997945" cy="12081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4DD6545-83BB-47E1-997F-6C3093F5F1B8}"/>
                </a:ext>
              </a:extLst>
            </p:cNvPr>
            <p:cNvSpPr txBox="1"/>
            <p:nvPr/>
          </p:nvSpPr>
          <p:spPr>
            <a:xfrm>
              <a:off x="5672967" y="1414721"/>
              <a:ext cx="20483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Ridge detection</a:t>
              </a:r>
              <a:endParaRPr lang="en-GB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CF0A47E-6CDD-4763-8ECE-6CE6A02F026D}"/>
              </a:ext>
            </a:extLst>
          </p:cNvPr>
          <p:cNvGrpSpPr/>
          <p:nvPr/>
        </p:nvGrpSpPr>
        <p:grpSpPr>
          <a:xfrm>
            <a:off x="8562857" y="3914473"/>
            <a:ext cx="2775358" cy="2538913"/>
            <a:chOff x="9667897" y="4397439"/>
            <a:chExt cx="2394322" cy="2190339"/>
          </a:xfrm>
        </p:grpSpPr>
        <p:pic>
          <p:nvPicPr>
            <p:cNvPr id="31" name="Picture 4" descr="File:TrakEM2 Display.png">
              <a:extLst>
                <a:ext uri="{FF2B5EF4-FFF2-40B4-BE49-F238E27FC236}">
                  <a16:creationId xmlns:a16="http://schemas.microsoft.com/office/drawing/2014/main" id="{E8571C57-616B-44BF-BF36-72C130AA2F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67897" y="4756998"/>
              <a:ext cx="2389168" cy="18307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56B2CEF-E0DC-4D52-9644-380B73296434}"/>
                </a:ext>
              </a:extLst>
            </p:cNvPr>
            <p:cNvSpPr txBox="1"/>
            <p:nvPr/>
          </p:nvSpPr>
          <p:spPr>
            <a:xfrm>
              <a:off x="9688495" y="4397439"/>
              <a:ext cx="23737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/>
                <a:t>TrakEM</a:t>
              </a:r>
              <a:endParaRPr lang="en-GB" dirty="0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08031F5-1544-4E2B-8281-2DC828E1C3B6}"/>
              </a:ext>
            </a:extLst>
          </p:cNvPr>
          <p:cNvGrpSpPr/>
          <p:nvPr/>
        </p:nvGrpSpPr>
        <p:grpSpPr>
          <a:xfrm>
            <a:off x="4111688" y="3548615"/>
            <a:ext cx="1436075" cy="3107078"/>
            <a:chOff x="4111688" y="3533959"/>
            <a:chExt cx="1436075" cy="3107078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7ED3569F-EE34-421D-940D-9BBC714F8C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4114623" y="3971977"/>
              <a:ext cx="1433140" cy="2669060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653FACB-1351-4573-9AD8-236CF7A938B3}"/>
                </a:ext>
              </a:extLst>
            </p:cNvPr>
            <p:cNvSpPr txBox="1"/>
            <p:nvPr/>
          </p:nvSpPr>
          <p:spPr>
            <a:xfrm>
              <a:off x="4111688" y="3533959"/>
              <a:ext cx="14331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/>
                <a:t>StarDist</a:t>
              </a:r>
              <a:endParaRPr lang="en-GB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67A5AFD5-A981-4B48-B516-DA0041B3B77F}"/>
              </a:ext>
            </a:extLst>
          </p:cNvPr>
          <p:cNvGrpSpPr/>
          <p:nvPr/>
        </p:nvGrpSpPr>
        <p:grpSpPr>
          <a:xfrm>
            <a:off x="4073263" y="2332645"/>
            <a:ext cx="3762931" cy="1085717"/>
            <a:chOff x="4105602" y="2332645"/>
            <a:chExt cx="3762931" cy="1085717"/>
          </a:xfrm>
        </p:grpSpPr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1E7FCEDB-E1EC-4398-BB50-91C76D33C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4105602" y="2740911"/>
              <a:ext cx="3762931" cy="677451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C062BB9-730B-43CB-BD38-757D3B496BFB}"/>
                </a:ext>
              </a:extLst>
            </p:cNvPr>
            <p:cNvSpPr txBox="1"/>
            <p:nvPr/>
          </p:nvSpPr>
          <p:spPr>
            <a:xfrm>
              <a:off x="6435393" y="2332645"/>
              <a:ext cx="14331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/>
                <a:t>FigureJ</a:t>
              </a:r>
              <a:endParaRPr lang="en-GB" dirty="0"/>
            </a:p>
          </p:txBody>
        </p: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E4E71D53-8DF9-428F-887C-0A1EF5657BDA}"/>
              </a:ext>
            </a:extLst>
          </p:cNvPr>
          <p:cNvSpPr/>
          <p:nvPr/>
        </p:nvSpPr>
        <p:spPr>
          <a:xfrm>
            <a:off x="6291078" y="3056169"/>
            <a:ext cx="1385149" cy="206015"/>
          </a:xfrm>
          <a:prstGeom prst="rect">
            <a:avLst/>
          </a:prstGeom>
          <a:noFill/>
          <a:ln w="28575">
            <a:solidFill>
              <a:srgbClr val="DE3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E0A78206-4EB2-455B-9F08-2C89C8D4121F}"/>
              </a:ext>
            </a:extLst>
          </p:cNvPr>
          <p:cNvGrpSpPr/>
          <p:nvPr/>
        </p:nvGrpSpPr>
        <p:grpSpPr>
          <a:xfrm>
            <a:off x="4052647" y="-1862"/>
            <a:ext cx="3908346" cy="6641823"/>
            <a:chOff x="4052647" y="-1862"/>
            <a:chExt cx="3908346" cy="6641823"/>
          </a:xfrm>
        </p:grpSpPr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493304DE-42C2-4600-B594-10A26221E0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/>
            <a:srcRect b="36678"/>
            <a:stretch/>
          </p:blipFill>
          <p:spPr>
            <a:xfrm>
              <a:off x="4052647" y="-1862"/>
              <a:ext cx="3908346" cy="6641823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8BC73C1-380E-4F51-9284-8CC204AD410F}"/>
                </a:ext>
              </a:extLst>
            </p:cNvPr>
            <p:cNvSpPr txBox="1"/>
            <p:nvPr/>
          </p:nvSpPr>
          <p:spPr>
            <a:xfrm>
              <a:off x="5453971" y="2696298"/>
              <a:ext cx="2109941" cy="923330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wrap="square" rtlCol="1">
              <a:spAutoFit/>
            </a:bodyPr>
            <a:lstStyle/>
            <a:p>
              <a:r>
                <a:rPr lang="en-US" dirty="0"/>
                <a:t>The list is long, but there is a tool for everyone!</a:t>
              </a:r>
              <a:endParaRPr lang="he-IL" dirty="0"/>
            </a:p>
          </p:txBody>
        </p:sp>
      </p:grpSp>
    </p:spTree>
    <p:extLst>
      <p:ext uri="{BB962C8B-B14F-4D97-AF65-F5344CB8AC3E}">
        <p14:creationId xmlns:p14="http://schemas.microsoft.com/office/powerpoint/2010/main" val="467339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1DC559-7E7D-42D5-BB18-270DACA12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28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0408E-FA3B-486B-A067-FAAAF7910AAD}"/>
              </a:ext>
            </a:extLst>
          </p:cNvPr>
          <p:cNvSpPr txBox="1">
            <a:spLocks/>
          </p:cNvSpPr>
          <p:nvPr/>
        </p:nvSpPr>
        <p:spPr>
          <a:xfrm>
            <a:off x="844030" y="2433661"/>
            <a:ext cx="11057586" cy="2399006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Included plugins for many purposes</a:t>
            </a:r>
          </a:p>
          <a:p>
            <a:pPr lvl="1"/>
            <a:r>
              <a:rPr lang="en-US" i="0" dirty="0">
                <a:solidFill>
                  <a:schemeClr val="accent6">
                    <a:lumMod val="75000"/>
                  </a:schemeClr>
                </a:solidFill>
              </a:rPr>
              <a:t>Flexibility</a:t>
            </a:r>
            <a:r>
              <a:rPr lang="en-US" i="0" dirty="0"/>
              <a:t> </a:t>
            </a:r>
            <a:r>
              <a:rPr lang="en-US" i="0" dirty="0">
                <a:solidFill>
                  <a:schemeClr val="accent6">
                    <a:lumMod val="75000"/>
                  </a:schemeClr>
                </a:solidFill>
                <a:sym typeface="Wingdings" panose="05000000000000000000" pitchFamily="2" charset="2"/>
              </a:rPr>
              <a:t></a:t>
            </a:r>
            <a:endParaRPr lang="en-US" i="0" dirty="0"/>
          </a:p>
          <a:p>
            <a:pPr lvl="1"/>
            <a:r>
              <a:rPr lang="en-US" i="0" dirty="0">
                <a:solidFill>
                  <a:schemeClr val="accent6">
                    <a:lumMod val="75000"/>
                  </a:schemeClr>
                </a:solidFill>
              </a:rPr>
              <a:t>Applicability</a:t>
            </a:r>
            <a:r>
              <a:rPr lang="en-US" i="0" dirty="0"/>
              <a:t> </a:t>
            </a:r>
            <a:r>
              <a:rPr lang="en-US" i="0" dirty="0">
                <a:solidFill>
                  <a:schemeClr val="accent6">
                    <a:lumMod val="75000"/>
                  </a:schemeClr>
                </a:solidFill>
                <a:sym typeface="Wingdings" panose="05000000000000000000" pitchFamily="2" charset="2"/>
              </a:rPr>
              <a:t></a:t>
            </a:r>
            <a:endParaRPr lang="en-US" i="0" dirty="0"/>
          </a:p>
          <a:p>
            <a:pPr lvl="1"/>
            <a:r>
              <a:rPr lang="en-US" i="0" dirty="0">
                <a:solidFill>
                  <a:srgbClr val="C00000"/>
                </a:solidFill>
              </a:rPr>
              <a:t>User experience </a:t>
            </a:r>
            <a:r>
              <a:rPr lang="en-US" i="0" dirty="0">
                <a:solidFill>
                  <a:srgbClr val="C00000"/>
                </a:solidFill>
                <a:sym typeface="Wingdings" panose="05000000000000000000" pitchFamily="2" charset="2"/>
              </a:rPr>
              <a:t> </a:t>
            </a:r>
            <a:endParaRPr lang="en-US" i="0" dirty="0">
              <a:solidFill>
                <a:srgbClr val="C00000"/>
              </a:solidFill>
            </a:endParaRPr>
          </a:p>
          <a:p>
            <a:pPr lvl="1"/>
            <a:r>
              <a:rPr lang="en-US" i="0" dirty="0">
                <a:solidFill>
                  <a:srgbClr val="C00000"/>
                </a:solidFill>
              </a:rPr>
              <a:t>Maintenance </a:t>
            </a:r>
            <a:r>
              <a:rPr lang="en-US" i="0" dirty="0">
                <a:solidFill>
                  <a:srgbClr val="C00000"/>
                </a:solidFill>
                <a:sym typeface="Wingdings" panose="05000000000000000000" pitchFamily="2" charset="2"/>
              </a:rPr>
              <a:t></a:t>
            </a:r>
          </a:p>
          <a:p>
            <a:r>
              <a:rPr lang="en-US" dirty="0">
                <a:sym typeface="Wingdings" panose="05000000000000000000" pitchFamily="2" charset="2"/>
              </a:rPr>
              <a:t>Optional plugins: </a:t>
            </a:r>
            <a:r>
              <a:rPr lang="en-US" dirty="0">
                <a:hlinkClick r:id="rId2"/>
              </a:rPr>
              <a:t>http://imagej.net/List_of_update_sites</a:t>
            </a:r>
            <a:endParaRPr lang="en-GB" dirty="0"/>
          </a:p>
          <a:p>
            <a:pPr lvl="1"/>
            <a:r>
              <a:rPr lang="en-US" i="0" dirty="0">
                <a:solidFill>
                  <a:schemeClr val="accent6">
                    <a:lumMod val="75000"/>
                  </a:schemeClr>
                </a:solidFill>
              </a:rPr>
              <a:t>Extensibility</a:t>
            </a:r>
            <a:r>
              <a:rPr lang="en-US" i="0" dirty="0"/>
              <a:t> </a:t>
            </a:r>
            <a:r>
              <a:rPr lang="en-US" i="0" dirty="0">
                <a:solidFill>
                  <a:schemeClr val="accent6">
                    <a:lumMod val="75000"/>
                  </a:schemeClr>
                </a:solidFill>
                <a:sym typeface="Wingdings" panose="05000000000000000000" pitchFamily="2" charset="2"/>
              </a:rPr>
              <a:t></a:t>
            </a:r>
            <a:endParaRPr lang="en-US" i="0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0BC801-B4F9-4B64-ABD6-2065495BF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5798" y="1634396"/>
            <a:ext cx="4273875" cy="439598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E5C39C9-BD09-4608-8AD4-FB17EF5A3708}"/>
              </a:ext>
            </a:extLst>
          </p:cNvPr>
          <p:cNvSpPr/>
          <p:nvPr/>
        </p:nvSpPr>
        <p:spPr>
          <a:xfrm>
            <a:off x="6771007" y="6130220"/>
            <a:ext cx="5403455" cy="30777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1400" dirty="0">
                <a:hlinkClick r:id="rId4"/>
              </a:rPr>
              <a:t>https://twitter.com/haesleinhuepf/status/1288372583495327744</a:t>
            </a:r>
            <a:endParaRPr lang="he-IL" sz="14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302512A-A88B-4C04-BAE1-AFEEA55AD8E5}"/>
              </a:ext>
            </a:extLst>
          </p:cNvPr>
          <p:cNvSpPr txBox="1">
            <a:spLocks/>
          </p:cNvSpPr>
          <p:nvPr/>
        </p:nvSpPr>
        <p:spPr>
          <a:xfrm>
            <a:off x="740812" y="857039"/>
            <a:ext cx="9465624" cy="61856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highlight>
                  <a:srgbClr val="C0C0C0"/>
                </a:highlight>
              </a:rPr>
              <a:t>Fiji – a true story of love and hate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5A0B87-359B-4D6B-8000-56F697BD33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1458" y="5229399"/>
            <a:ext cx="6036912" cy="504088"/>
          </a:xfrm>
          <a:prstGeom prst="rect">
            <a:avLst/>
          </a:prstGeom>
          <a:ln w="762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644257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17562" y="1030995"/>
            <a:ext cx="9601200" cy="725959"/>
          </a:xfrm>
        </p:spPr>
        <p:txBody>
          <a:bodyPr anchor="ctr">
            <a:normAutofit/>
          </a:bodyPr>
          <a:lstStyle/>
          <a:p>
            <a:r>
              <a:rPr lang="en-US" sz="2800" dirty="0">
                <a:highlight>
                  <a:srgbClr val="C0C0C0"/>
                </a:highlight>
              </a:rPr>
              <a:t>Fiji user experience</a:t>
            </a:r>
            <a:endParaRPr lang="en-GB" sz="2800" dirty="0">
              <a:highlight>
                <a:srgbClr val="C0C0C0"/>
              </a:highligh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17562" y="1756954"/>
            <a:ext cx="6573838" cy="5448300"/>
          </a:xfrm>
        </p:spPr>
        <p:txBody>
          <a:bodyPr>
            <a:normAutofit/>
          </a:bodyPr>
          <a:lstStyle/>
          <a:p>
            <a:r>
              <a:rPr lang="en-US" dirty="0"/>
              <a:t>The menus are confusing and not very well organized</a:t>
            </a:r>
          </a:p>
          <a:p>
            <a:endParaRPr lang="en-US" dirty="0"/>
          </a:p>
          <a:p>
            <a:r>
              <a:rPr lang="en-US" dirty="0"/>
              <a:t>Use the search field!</a:t>
            </a:r>
          </a:p>
          <a:p>
            <a:pPr lvl="1"/>
            <a:r>
              <a:rPr lang="en-US" dirty="0"/>
              <a:t>It shows you where the plugin is located</a:t>
            </a:r>
          </a:p>
          <a:p>
            <a:pPr lvl="1"/>
            <a:r>
              <a:rPr lang="en-US" dirty="0"/>
              <a:t>You can run it from here (press enter)</a:t>
            </a:r>
          </a:p>
          <a:p>
            <a:pPr lvl="1"/>
            <a:r>
              <a:rPr lang="en-US" dirty="0"/>
              <a:t>Allows you searching</a:t>
            </a:r>
          </a:p>
          <a:p>
            <a:pPr lvl="2"/>
            <a:r>
              <a:rPr lang="en-US" dirty="0"/>
              <a:t>for plugins / menus </a:t>
            </a:r>
          </a:p>
          <a:p>
            <a:pPr lvl="2"/>
            <a:r>
              <a:rPr lang="en-US" dirty="0"/>
              <a:t>Operations (ops)</a:t>
            </a:r>
          </a:p>
          <a:p>
            <a:pPr lvl="2"/>
            <a:r>
              <a:rPr lang="en-US" dirty="0" err="1"/>
              <a:t>ImageJ</a:t>
            </a:r>
            <a:r>
              <a:rPr lang="en-US" dirty="0"/>
              <a:t> wiki</a:t>
            </a:r>
          </a:p>
          <a:p>
            <a:pPr lvl="2"/>
            <a:r>
              <a:rPr lang="en-US" dirty="0"/>
              <a:t>Forum</a:t>
            </a:r>
          </a:p>
          <a:p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4290" y="1756954"/>
            <a:ext cx="4270499" cy="4808738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0688955" y="2285227"/>
            <a:ext cx="648072" cy="43204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773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26A6C0-4F45-4955-8164-4DAD3AB96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3</a:t>
            </a:fld>
            <a:endParaRPr lang="en-US"/>
          </a:p>
        </p:txBody>
      </p:sp>
      <p:pic>
        <p:nvPicPr>
          <p:cNvPr id="1028" name="Picture 4" descr="https://upload.wikimedia.org/wikipedia/commons/thumb/2/24/Nikon_D200_front_%28aka%29.jpg/1024px-Nikon_D200_front_%28aka%2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787" y="2274977"/>
            <a:ext cx="2806874" cy="3037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4661" y="1607092"/>
            <a:ext cx="7944457" cy="447323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4661" y="1602451"/>
            <a:ext cx="7952699" cy="447787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4660" y="1602451"/>
            <a:ext cx="7944457" cy="447323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D2573CB-8482-4935-9340-6E55A435A369}"/>
              </a:ext>
            </a:extLst>
          </p:cNvPr>
          <p:cNvSpPr txBox="1"/>
          <p:nvPr/>
        </p:nvSpPr>
        <p:spPr>
          <a:xfrm>
            <a:off x="4776911" y="2274977"/>
            <a:ext cx="6428106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This is </a:t>
            </a:r>
          </a:p>
          <a:p>
            <a:pPr algn="ctr"/>
            <a:r>
              <a:rPr lang="en-US" sz="5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image beautification, </a:t>
            </a:r>
          </a:p>
          <a:p>
            <a:pPr algn="ctr"/>
            <a:r>
              <a:rPr lang="en-US" sz="5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not image analysis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863575" y="6293223"/>
            <a:ext cx="49242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Camera image source: </a:t>
            </a:r>
            <a:r>
              <a:rPr lang="pl-PL" sz="1000" dirty="0"/>
              <a:t>André Karwath aka Aka, CC BY-SA 2.5, https://creativecommons.org/licenses/by-sa/2.5</a:t>
            </a:r>
          </a:p>
          <a:p>
            <a:r>
              <a:rPr lang="pl-PL" sz="1000" dirty="0"/>
              <a:t>https://en.wikipedia.org/wiki/Camera#/media/File:Nikon_D200_front_(aka).jpg</a:t>
            </a:r>
          </a:p>
          <a:p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3149855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B35A2A-A0BB-47D6-8A0D-F9E623966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30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1B6B64D-F7B1-4A4C-8293-173B89CC6E0D}"/>
              </a:ext>
            </a:extLst>
          </p:cNvPr>
          <p:cNvSpPr txBox="1">
            <a:spLocks/>
          </p:cNvSpPr>
          <p:nvPr/>
        </p:nvSpPr>
        <p:spPr>
          <a:xfrm>
            <a:off x="722956" y="866155"/>
            <a:ext cx="9465624" cy="61856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highlight>
                  <a:srgbClr val="C0C0C0"/>
                </a:highlight>
              </a:rPr>
              <a:t>Fiji example workflow</a:t>
            </a:r>
            <a:endParaRPr lang="en-GB" sz="2800" dirty="0">
              <a:highlight>
                <a:srgbClr val="C0C0C0"/>
              </a:highlight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72EB0B9-4E90-4F67-A973-B0B6AD91B937}"/>
              </a:ext>
            </a:extLst>
          </p:cNvPr>
          <p:cNvSpPr txBox="1">
            <a:spLocks/>
          </p:cNvSpPr>
          <p:nvPr/>
        </p:nvSpPr>
        <p:spPr>
          <a:xfrm>
            <a:off x="660221" y="1415406"/>
            <a:ext cx="11057586" cy="875740"/>
          </a:xfrm>
          <a:prstGeom prst="rect">
            <a:avLst/>
          </a:prstGeom>
        </p:spPr>
        <p:txBody>
          <a:bodyPr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Popular basic analysis fluorescence pipeline: thresholding + particle analysis</a:t>
            </a:r>
          </a:p>
          <a:p>
            <a:r>
              <a:rPr lang="en-US" dirty="0"/>
              <a:t>From images to raw data for statistics and *omics post-processing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53EFD8-199F-41EC-86D1-82D2396229D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40690" y="3045254"/>
            <a:ext cx="2552700" cy="29146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80E82C-AC9F-4BDD-B772-3E512F5E3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7040" y="2292219"/>
            <a:ext cx="2667000" cy="26955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2B512C-2ECA-4CD4-A31F-A25BB870B6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5593" y="2468431"/>
            <a:ext cx="2800350" cy="43338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7A2E4E-16E3-419A-A872-9A6BCAA033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9014" y="2292219"/>
            <a:ext cx="2495550" cy="27241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54A0084-3695-452B-AF42-DD59EEF845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8950" y="3640006"/>
            <a:ext cx="5353050" cy="3162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9307F28-CE07-433F-9EF0-84E018287BAE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523697" y="3045254"/>
            <a:ext cx="2552700" cy="29146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7219056-A830-44E8-94ED-BE711FB19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8538" y="2373622"/>
            <a:ext cx="3996026" cy="4038840"/>
          </a:xfrm>
          <a:prstGeom prst="rect">
            <a:avLst/>
          </a:prstGeom>
        </p:spPr>
      </p:pic>
      <p:sp>
        <p:nvSpPr>
          <p:cNvPr id="12" name="&quot;Not Allowed&quot; Symbol 11">
            <a:extLst>
              <a:ext uri="{FF2B5EF4-FFF2-40B4-BE49-F238E27FC236}">
                <a16:creationId xmlns:a16="http://schemas.microsoft.com/office/drawing/2014/main" id="{BFD65CA5-3B1F-4C37-AF87-5E5B547C6C0A}"/>
              </a:ext>
            </a:extLst>
          </p:cNvPr>
          <p:cNvSpPr/>
          <p:nvPr/>
        </p:nvSpPr>
        <p:spPr>
          <a:xfrm>
            <a:off x="6017564" y="5775960"/>
            <a:ext cx="665176" cy="495300"/>
          </a:xfrm>
          <a:prstGeom prst="noSmoking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F1BFA5-2E0C-4231-94FC-DC100F808234}"/>
              </a:ext>
            </a:extLst>
          </p:cNvPr>
          <p:cNvSpPr txBox="1"/>
          <p:nvPr/>
        </p:nvSpPr>
        <p:spPr>
          <a:xfrm>
            <a:off x="8889062" y="2150938"/>
            <a:ext cx="1865020" cy="1200329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1">
            <a:spAutoFit/>
          </a:bodyPr>
          <a:lstStyle/>
          <a:p>
            <a:pPr algn="ctr"/>
            <a:r>
              <a:rPr lang="en-US" dirty="0"/>
              <a:t>Always Duplicate your image(s) – *Never apply threshold!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930888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762000" y="1067239"/>
            <a:ext cx="9601200" cy="572878"/>
          </a:xfrm>
        </p:spPr>
        <p:txBody>
          <a:bodyPr anchor="ctr">
            <a:normAutofit/>
          </a:bodyPr>
          <a:lstStyle/>
          <a:p>
            <a:r>
              <a:rPr lang="en-GB" sz="2800" dirty="0">
                <a:highlight>
                  <a:srgbClr val="C0C0C0"/>
                </a:highlight>
              </a:rPr>
              <a:t>Fijis user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762000" y="1598356"/>
            <a:ext cx="11056938" cy="819150"/>
          </a:xfrm>
        </p:spPr>
        <p:txBody>
          <a:bodyPr/>
          <a:lstStyle/>
          <a:p>
            <a:r>
              <a:rPr lang="en-US" dirty="0"/>
              <a:t>There are more tools hidden in the toolbar than expected…</a:t>
            </a:r>
          </a:p>
          <a:p>
            <a:r>
              <a:rPr lang="en-GB" dirty="0"/>
              <a:t>Use the right click to discover them!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097" y="2522484"/>
            <a:ext cx="7213600" cy="1714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432097" y="2810516"/>
            <a:ext cx="2880320" cy="3600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0610" y="2511987"/>
            <a:ext cx="7200900" cy="1752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0116" y="2511987"/>
            <a:ext cx="7239000" cy="1447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2097" y="3530596"/>
            <a:ext cx="7213600" cy="1892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32097" y="4538708"/>
            <a:ext cx="72390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795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ADCAAE4-6C45-499F-9BD8-316606260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0994" y="2780929"/>
            <a:ext cx="2552700" cy="39338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77F102F-A10B-4322-9DEB-D5720A2A3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1793" y="1598936"/>
            <a:ext cx="5438775" cy="10382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704850" y="905751"/>
            <a:ext cx="9601200" cy="693183"/>
          </a:xfrm>
        </p:spPr>
        <p:txBody>
          <a:bodyPr anchor="ctr">
            <a:normAutofit/>
          </a:bodyPr>
          <a:lstStyle/>
          <a:p>
            <a:r>
              <a:rPr lang="en-GB" sz="2800" dirty="0">
                <a:highlight>
                  <a:srgbClr val="C0C0C0"/>
                </a:highlight>
              </a:rPr>
              <a:t>Distance measurements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72850" y="3429000"/>
            <a:ext cx="46032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For simple distance measurements, use the line tool and observe the status bar of FIJI</a:t>
            </a:r>
          </a:p>
        </p:txBody>
      </p:sp>
      <p:cxnSp>
        <p:nvCxnSpPr>
          <p:cNvPr id="7" name="Straight Arrow Connector 6"/>
          <p:cNvCxnSpPr>
            <a:cxnSpLocks/>
            <a:stCxn id="6" idx="1"/>
          </p:cNvCxnSpPr>
          <p:nvPr/>
        </p:nvCxnSpPr>
        <p:spPr>
          <a:xfrm flipH="1" flipV="1">
            <a:off x="3935838" y="2276877"/>
            <a:ext cx="1237012" cy="1752288"/>
          </a:xfrm>
          <a:prstGeom prst="straightConnector1">
            <a:avLst/>
          </a:prstGeom>
          <a:ln w="28575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cxnSpLocks/>
            <a:stCxn id="6" idx="1"/>
          </p:cNvCxnSpPr>
          <p:nvPr/>
        </p:nvCxnSpPr>
        <p:spPr>
          <a:xfrm flipH="1">
            <a:off x="2784188" y="4029165"/>
            <a:ext cx="2388662" cy="466934"/>
          </a:xfrm>
          <a:prstGeom prst="straightConnector1">
            <a:avLst/>
          </a:prstGeom>
          <a:ln w="28575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4740803" y="2276873"/>
            <a:ext cx="1224136" cy="50405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9833F5-E468-451F-4744-03E4B5A0FF63}"/>
              </a:ext>
            </a:extLst>
          </p:cNvPr>
          <p:cNvSpPr/>
          <p:nvPr/>
        </p:nvSpPr>
        <p:spPr>
          <a:xfrm>
            <a:off x="1542757" y="2900991"/>
            <a:ext cx="2771335" cy="46693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3785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030D2-70C6-4F7F-B8FD-583925CD8C2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68350" y="1125161"/>
            <a:ext cx="9601200" cy="473453"/>
          </a:xfrm>
        </p:spPr>
        <p:txBody>
          <a:bodyPr anchor="ctr">
            <a:normAutofit/>
          </a:bodyPr>
          <a:lstStyle/>
          <a:p>
            <a:r>
              <a:rPr lang="en-GB" sz="2800" dirty="0">
                <a:highlight>
                  <a:srgbClr val="C0C0C0"/>
                </a:highlight>
              </a:rPr>
              <a:t>Distance measurements</a:t>
            </a:r>
            <a:endParaRPr lang="en-US" sz="2800" dirty="0">
              <a:highlight>
                <a:srgbClr val="C0C0C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8A06D-D68E-49CA-90E6-B7B27EFB912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68350" y="1671638"/>
            <a:ext cx="11056938" cy="527050"/>
          </a:xfrm>
        </p:spPr>
        <p:txBody>
          <a:bodyPr/>
          <a:lstStyle/>
          <a:p>
            <a:r>
              <a:rPr lang="en-US" dirty="0"/>
              <a:t>Use the M key to store a length-measurement to the results table.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12D152-6555-4BE6-B6EC-A702DDB3B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735" y="2508250"/>
            <a:ext cx="2552700" cy="39338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6621EA-CD1C-43D1-9F5F-D025CA38D8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6557" y="3317874"/>
            <a:ext cx="5238750" cy="23145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60FBC7-784D-41A9-B9B1-1109DAF7C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1700" y="4070348"/>
            <a:ext cx="990600" cy="809625"/>
          </a:xfrm>
          <a:prstGeom prst="rect">
            <a:avLst/>
          </a:prstGeom>
        </p:spPr>
      </p:pic>
      <p:sp>
        <p:nvSpPr>
          <p:cNvPr id="4" name="Equals 3">
            <a:extLst>
              <a:ext uri="{FF2B5EF4-FFF2-40B4-BE49-F238E27FC236}">
                <a16:creationId xmlns:a16="http://schemas.microsoft.com/office/drawing/2014/main" id="{95FFAD9B-1E2C-4508-BFB2-4E01CCD695A4}"/>
              </a:ext>
            </a:extLst>
          </p:cNvPr>
          <p:cNvSpPr/>
          <p:nvPr/>
        </p:nvSpPr>
        <p:spPr>
          <a:xfrm>
            <a:off x="5792228" y="4017960"/>
            <a:ext cx="914400" cy="914400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chemeClr val="tx1"/>
              </a:solidFill>
            </a:endParaRPr>
          </a:p>
        </p:txBody>
      </p:sp>
      <p:sp>
        <p:nvSpPr>
          <p:cNvPr id="5" name="Plus Sign 4">
            <a:extLst>
              <a:ext uri="{FF2B5EF4-FFF2-40B4-BE49-F238E27FC236}">
                <a16:creationId xmlns:a16="http://schemas.microsoft.com/office/drawing/2014/main" id="{C9CB6193-662D-4EFE-86E2-81DA53496F56}"/>
              </a:ext>
            </a:extLst>
          </p:cNvPr>
          <p:cNvSpPr/>
          <p:nvPr/>
        </p:nvSpPr>
        <p:spPr>
          <a:xfrm>
            <a:off x="3632867" y="4017960"/>
            <a:ext cx="914400" cy="91440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412903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9556" y="2531701"/>
            <a:ext cx="3038565" cy="4267842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2265444" y="2868138"/>
            <a:ext cx="5637355" cy="3475164"/>
            <a:chOff x="1238901" y="2180660"/>
            <a:chExt cx="5637355" cy="3475164"/>
          </a:xfrm>
        </p:grpSpPr>
        <p:cxnSp>
          <p:nvCxnSpPr>
            <p:cNvPr id="6" name="Straight Arrow Connector 5"/>
            <p:cNvCxnSpPr>
              <a:cxnSpLocks/>
              <a:stCxn id="8" idx="1"/>
            </p:cNvCxnSpPr>
            <p:nvPr/>
          </p:nvCxnSpPr>
          <p:spPr>
            <a:xfrm flipH="1" flipV="1">
              <a:off x="1238901" y="2180660"/>
              <a:ext cx="3333099" cy="251312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>
              <a:cxnSpLocks/>
              <a:stCxn id="8" idx="1"/>
            </p:cNvCxnSpPr>
            <p:nvPr/>
          </p:nvCxnSpPr>
          <p:spPr>
            <a:xfrm flipH="1">
              <a:off x="1238901" y="4693786"/>
              <a:ext cx="3333099" cy="96203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4572000" y="4509120"/>
              <a:ext cx="23042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Current color channel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265444" y="2851136"/>
            <a:ext cx="6861491" cy="3672186"/>
            <a:chOff x="1238901" y="2163658"/>
            <a:chExt cx="6861491" cy="3672186"/>
          </a:xfrm>
        </p:grpSpPr>
        <p:cxnSp>
          <p:nvCxnSpPr>
            <p:cNvPr id="10" name="Straight Arrow Connector 9"/>
            <p:cNvCxnSpPr>
              <a:cxnSpLocks/>
              <a:stCxn id="12" idx="1"/>
            </p:cNvCxnSpPr>
            <p:nvPr/>
          </p:nvCxnSpPr>
          <p:spPr>
            <a:xfrm flipH="1" flipV="1">
              <a:off x="1601171" y="2163658"/>
              <a:ext cx="2970829" cy="310619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cxnSpLocks/>
              <a:stCxn id="12" idx="1"/>
            </p:cNvCxnSpPr>
            <p:nvPr/>
          </p:nvCxnSpPr>
          <p:spPr>
            <a:xfrm flipH="1">
              <a:off x="1238901" y="5269850"/>
              <a:ext cx="3333099" cy="56599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4572000" y="5085184"/>
              <a:ext cx="35283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Current slice-position in space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265444" y="2839106"/>
            <a:ext cx="7365547" cy="3878952"/>
            <a:chOff x="1238901" y="2151628"/>
            <a:chExt cx="7365547" cy="3878952"/>
          </a:xfrm>
        </p:grpSpPr>
        <p:cxnSp>
          <p:nvCxnSpPr>
            <p:cNvPr id="14" name="Straight Arrow Connector 13"/>
            <p:cNvCxnSpPr>
              <a:cxnSpLocks/>
              <a:stCxn id="16" idx="1"/>
            </p:cNvCxnSpPr>
            <p:nvPr/>
          </p:nvCxnSpPr>
          <p:spPr>
            <a:xfrm flipH="1" flipV="1">
              <a:off x="1943708" y="2151628"/>
              <a:ext cx="2628292" cy="369428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cxnSpLocks/>
              <a:stCxn id="16" idx="1"/>
            </p:cNvCxnSpPr>
            <p:nvPr/>
          </p:nvCxnSpPr>
          <p:spPr>
            <a:xfrm flipH="1">
              <a:off x="1238901" y="5845914"/>
              <a:ext cx="3333099" cy="16549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4572000" y="5661248"/>
              <a:ext cx="40324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Current position in time (frame number)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070009" y="1713056"/>
            <a:ext cx="5479226" cy="1157209"/>
            <a:chOff x="3043466" y="1025578"/>
            <a:chExt cx="5479226" cy="1157209"/>
          </a:xfrm>
        </p:grpSpPr>
        <p:cxnSp>
          <p:nvCxnSpPr>
            <p:cNvPr id="18" name="Straight Arrow Connector 17"/>
            <p:cNvCxnSpPr>
              <a:cxnSpLocks/>
              <a:stCxn id="19" idx="1"/>
            </p:cNvCxnSpPr>
            <p:nvPr/>
          </p:nvCxnSpPr>
          <p:spPr>
            <a:xfrm flipH="1">
              <a:off x="3043466" y="1900145"/>
              <a:ext cx="1890804" cy="4758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4934270" y="1715479"/>
              <a:ext cx="15121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Zoom factor</a:t>
              </a: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76256" y="1025578"/>
              <a:ext cx="1646436" cy="1157209"/>
            </a:xfrm>
            <a:prstGeom prst="rect">
              <a:avLst/>
            </a:prstGeom>
          </p:spPr>
        </p:pic>
      </p:grpSp>
      <p:grpSp>
        <p:nvGrpSpPr>
          <p:cNvPr id="21" name="Group 20"/>
          <p:cNvGrpSpPr/>
          <p:nvPr/>
        </p:nvGrpSpPr>
        <p:grpSpPr>
          <a:xfrm>
            <a:off x="4905785" y="2803645"/>
            <a:ext cx="5792400" cy="2118882"/>
            <a:chOff x="3879242" y="2116167"/>
            <a:chExt cx="5792400" cy="2118882"/>
          </a:xfrm>
        </p:grpSpPr>
        <p:cxnSp>
          <p:nvCxnSpPr>
            <p:cNvPr id="22" name="Straight Arrow Connector 21"/>
            <p:cNvCxnSpPr>
              <a:cxnSpLocks/>
              <a:stCxn id="24" idx="1"/>
            </p:cNvCxnSpPr>
            <p:nvPr/>
          </p:nvCxnSpPr>
          <p:spPr>
            <a:xfrm flipH="1" flipV="1">
              <a:off x="3879242" y="2116167"/>
              <a:ext cx="764766" cy="41737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76256" y="2389729"/>
              <a:ext cx="2795386" cy="1845320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4644008" y="2348880"/>
              <a:ext cx="15121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Image type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070009" y="2803645"/>
            <a:ext cx="3112710" cy="1876123"/>
            <a:chOff x="3043466" y="2116167"/>
            <a:chExt cx="3112710" cy="1876123"/>
          </a:xfrm>
        </p:grpSpPr>
        <p:sp>
          <p:nvSpPr>
            <p:cNvPr id="26" name="TextBox 25"/>
            <p:cNvSpPr txBox="1"/>
            <p:nvPr/>
          </p:nvSpPr>
          <p:spPr>
            <a:xfrm>
              <a:off x="4644008" y="3068960"/>
              <a:ext cx="151216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Image size in physical units (and in pixels)</a:t>
              </a:r>
            </a:p>
          </p:txBody>
        </p:sp>
        <p:cxnSp>
          <p:nvCxnSpPr>
            <p:cNvPr id="27" name="Straight Arrow Connector 26"/>
            <p:cNvCxnSpPr>
              <a:cxnSpLocks/>
            </p:cNvCxnSpPr>
            <p:nvPr/>
          </p:nvCxnSpPr>
          <p:spPr>
            <a:xfrm flipH="1" flipV="1">
              <a:off x="3043466" y="2116167"/>
              <a:ext cx="1672550" cy="120946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4CA4566C-C2A2-4FA0-8482-E8CBA10BA8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601" y="1679169"/>
            <a:ext cx="4139184" cy="775644"/>
          </a:xfrm>
          <a:prstGeom prst="rect">
            <a:avLst/>
          </a:prstGeom>
        </p:spPr>
      </p:pic>
      <p:sp>
        <p:nvSpPr>
          <p:cNvPr id="29" name="Title 1">
            <a:extLst>
              <a:ext uri="{FF2B5EF4-FFF2-40B4-BE49-F238E27FC236}">
                <a16:creationId xmlns:a16="http://schemas.microsoft.com/office/drawing/2014/main" id="{3778A36C-B329-476F-B67D-7B8054C26B9F}"/>
              </a:ext>
            </a:extLst>
          </p:cNvPr>
          <p:cNvSpPr txBox="1">
            <a:spLocks/>
          </p:cNvSpPr>
          <p:nvPr/>
        </p:nvSpPr>
        <p:spPr>
          <a:xfrm>
            <a:off x="692295" y="1055223"/>
            <a:ext cx="9601200" cy="520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highlight>
                  <a:srgbClr val="C0C0C0"/>
                </a:highlight>
              </a:rPr>
              <a:t>Fijis user interface</a:t>
            </a:r>
          </a:p>
        </p:txBody>
      </p:sp>
    </p:spTree>
    <p:extLst>
      <p:ext uri="{BB962C8B-B14F-4D97-AF65-F5344CB8AC3E}">
        <p14:creationId xmlns:p14="http://schemas.microsoft.com/office/powerpoint/2010/main" val="1331543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93114" y="1095773"/>
            <a:ext cx="9601200" cy="413183"/>
          </a:xfrm>
        </p:spPr>
        <p:txBody>
          <a:bodyPr anchor="ctr">
            <a:normAutofit fontScale="90000"/>
          </a:bodyPr>
          <a:lstStyle/>
          <a:p>
            <a:r>
              <a:rPr lang="en-US" sz="2800" dirty="0">
                <a:highlight>
                  <a:srgbClr val="C0C0C0"/>
                </a:highlight>
              </a:rPr>
              <a:t>Correct pixel size</a:t>
            </a:r>
            <a:endParaRPr lang="en-GB" sz="2800" dirty="0">
              <a:highlight>
                <a:srgbClr val="C0C0C0"/>
              </a:highligh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698500" y="1670483"/>
            <a:ext cx="11056938" cy="498475"/>
          </a:xfrm>
        </p:spPr>
        <p:txBody>
          <a:bodyPr/>
          <a:lstStyle/>
          <a:p>
            <a:r>
              <a:rPr lang="en-US" dirty="0"/>
              <a:t>Set pixel size by using </a:t>
            </a:r>
            <a:r>
              <a:rPr lang="en-US" i="1" dirty="0"/>
              <a:t>Image &gt; Properties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622" y="2482994"/>
            <a:ext cx="2552700" cy="29241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05" y="2196234"/>
            <a:ext cx="1876425" cy="38671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6905" y="2196234"/>
            <a:ext cx="1876425" cy="3867150"/>
          </a:xfrm>
          <a:prstGeom prst="rect">
            <a:avLst/>
          </a:prstGeom>
        </p:spPr>
      </p:pic>
      <p:sp>
        <p:nvSpPr>
          <p:cNvPr id="7" name="Chevron 6"/>
          <p:cNvSpPr/>
          <p:nvPr/>
        </p:nvSpPr>
        <p:spPr>
          <a:xfrm>
            <a:off x="6421907" y="3610264"/>
            <a:ext cx="1342411" cy="600363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93114" y="63864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Analyze &gt; Set scale </a:t>
            </a:r>
            <a:r>
              <a:rPr lang="en-US" dirty="0"/>
              <a:t>is a workaround; it’s not precise!</a:t>
            </a:r>
            <a:endParaRPr lang="en-GB" dirty="0"/>
          </a:p>
        </p:txBody>
      </p:sp>
      <p:sp>
        <p:nvSpPr>
          <p:cNvPr id="9" name="Speech Bubble: Rectangle 5">
            <a:extLst>
              <a:ext uri="{FF2B5EF4-FFF2-40B4-BE49-F238E27FC236}">
                <a16:creationId xmlns:a16="http://schemas.microsoft.com/office/drawing/2014/main" id="{AB3BE13E-F93D-4B3B-8C7E-7B23D99C574F}"/>
              </a:ext>
            </a:extLst>
          </p:cNvPr>
          <p:cNvSpPr/>
          <p:nvPr/>
        </p:nvSpPr>
        <p:spPr>
          <a:xfrm>
            <a:off x="10138952" y="3296227"/>
            <a:ext cx="1735548" cy="1828800"/>
          </a:xfrm>
          <a:prstGeom prst="wedgeRectCallout">
            <a:avLst>
              <a:gd name="adj1" fmla="val -54254"/>
              <a:gd name="adj2" fmla="val -21370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Here you can enter “um” instead of “µm”. It will be interpreted as micrometer</a:t>
            </a:r>
          </a:p>
        </p:txBody>
      </p:sp>
    </p:spTree>
    <p:extLst>
      <p:ext uri="{BB962C8B-B14F-4D97-AF65-F5344CB8AC3E}">
        <p14:creationId xmlns:p14="http://schemas.microsoft.com/office/powerpoint/2010/main" val="2167063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E06BD4-FE44-48CC-8EF8-4AD63C83E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36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0DFCD8-7326-4C28-B83B-92C4F9FD7D68}"/>
              </a:ext>
            </a:extLst>
          </p:cNvPr>
          <p:cNvSpPr txBox="1"/>
          <p:nvPr/>
        </p:nvSpPr>
        <p:spPr>
          <a:xfrm>
            <a:off x="637618" y="1004956"/>
            <a:ext cx="507959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dirty="0">
                <a:highlight>
                  <a:srgbClr val="C0C0C0"/>
                </a:highlight>
              </a:rPr>
              <a:t>Fiji basics – Measurement tools.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C4094D-31FA-4081-A906-FBED83461BB2}"/>
              </a:ext>
            </a:extLst>
          </p:cNvPr>
          <p:cNvSpPr/>
          <p:nvPr/>
        </p:nvSpPr>
        <p:spPr>
          <a:xfrm>
            <a:off x="4551378" y="6376154"/>
            <a:ext cx="3089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e-IL" dirty="0"/>
              <a:t>https://youtu.be/Akedfyp5AxY</a:t>
            </a:r>
          </a:p>
        </p:txBody>
      </p:sp>
      <p:pic>
        <p:nvPicPr>
          <p:cNvPr id="6" name="Online Media 5" title="01b Introduction to Bio-Image Analysis with Fiji">
            <a:hlinkClick r:id="" action="ppaction://media"/>
            <a:extLst>
              <a:ext uri="{FF2B5EF4-FFF2-40B4-BE49-F238E27FC236}">
                <a16:creationId xmlns:a16="http://schemas.microsoft.com/office/drawing/2014/main" id="{5ACFE0BF-FA6E-4DAA-94E0-63873F9C7B6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828800" y="1528176"/>
            <a:ext cx="85344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248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785931" y="981833"/>
            <a:ext cx="9601200" cy="400050"/>
          </a:xfrm>
        </p:spPr>
        <p:txBody>
          <a:bodyPr anchor="ctr">
            <a:normAutofit fontScale="90000"/>
          </a:bodyPr>
          <a:lstStyle/>
          <a:p>
            <a:r>
              <a:rPr lang="en-GB" sz="2800" dirty="0">
                <a:highlight>
                  <a:srgbClr val="C0C0C0"/>
                </a:highlight>
              </a:rPr>
              <a:t>Visualisation: brightness / contrast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785931" y="1779516"/>
            <a:ext cx="11056938" cy="1419225"/>
          </a:xfrm>
        </p:spPr>
        <p:txBody>
          <a:bodyPr>
            <a:normAutofit/>
          </a:bodyPr>
          <a:lstStyle/>
          <a:p>
            <a:r>
              <a:rPr lang="en-US" dirty="0"/>
              <a:t>After opening an image, adjust Brightness &amp; Contrast in order to </a:t>
            </a:r>
            <a:r>
              <a:rPr lang="en-US" b="1" u="sng" dirty="0"/>
              <a:t>*see*</a:t>
            </a:r>
            <a:r>
              <a:rPr lang="en-US" dirty="0"/>
              <a:t> it properly</a:t>
            </a:r>
          </a:p>
          <a:p>
            <a:r>
              <a:rPr lang="en-US" dirty="0"/>
              <a:t>Use the menu Image &gt; Adjust &gt; Brightness &amp; Contrast (CTRL+SHIFT+C)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6711" y="6197162"/>
            <a:ext cx="3175000" cy="114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2579" y="3657122"/>
            <a:ext cx="2179344" cy="266101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9375" y="3659259"/>
            <a:ext cx="1194313" cy="266115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8165" y="4522529"/>
            <a:ext cx="3167036" cy="160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8124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757410" y="1239370"/>
            <a:ext cx="9601200" cy="558800"/>
          </a:xfrm>
        </p:spPr>
        <p:txBody>
          <a:bodyPr anchor="ctr">
            <a:normAutofit/>
          </a:bodyPr>
          <a:lstStyle/>
          <a:p>
            <a:r>
              <a:rPr lang="en-GB" sz="2800" dirty="0">
                <a:highlight>
                  <a:srgbClr val="C0C0C0"/>
                </a:highlight>
              </a:rPr>
              <a:t>Visualisation: brightness / contrast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692150" y="2165350"/>
            <a:ext cx="11056938" cy="1419225"/>
          </a:xfrm>
        </p:spPr>
        <p:txBody>
          <a:bodyPr>
            <a:normAutofit/>
          </a:bodyPr>
          <a:lstStyle/>
          <a:p>
            <a:r>
              <a:rPr lang="en-US" dirty="0"/>
              <a:t>After opening an image, adjust Brightness &amp; Contrast in order to </a:t>
            </a:r>
            <a:r>
              <a:rPr lang="en-US" b="1" u="sng" dirty="0"/>
              <a:t>*see*</a:t>
            </a:r>
            <a:r>
              <a:rPr lang="en-US" dirty="0"/>
              <a:t> it properly</a:t>
            </a:r>
          </a:p>
          <a:p>
            <a:r>
              <a:rPr lang="en-US" dirty="0"/>
              <a:t>Use the menu Image &gt; Adjust &gt; Brightness &amp; Contrast (CTRL+SHIFT+C)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3611" y="3619655"/>
            <a:ext cx="2186059" cy="267535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1208" y="3635710"/>
            <a:ext cx="1190852" cy="267137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3565" y="4510555"/>
            <a:ext cx="3125242" cy="159896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2111" y="6171762"/>
            <a:ext cx="1015959" cy="1143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037440" y="4801900"/>
            <a:ext cx="1124677" cy="308794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9673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774700" y="1098928"/>
            <a:ext cx="9601200" cy="482600"/>
          </a:xfrm>
        </p:spPr>
        <p:txBody>
          <a:bodyPr anchor="ctr">
            <a:normAutofit/>
          </a:bodyPr>
          <a:lstStyle/>
          <a:p>
            <a:r>
              <a:rPr lang="en-GB" sz="2800" dirty="0">
                <a:highlight>
                  <a:srgbClr val="C0C0C0"/>
                </a:highlight>
              </a:rPr>
              <a:t>Visualisation: brightness / contrast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704850" y="2057400"/>
            <a:ext cx="11056938" cy="1419225"/>
          </a:xfrm>
        </p:spPr>
        <p:txBody>
          <a:bodyPr>
            <a:normAutofit/>
          </a:bodyPr>
          <a:lstStyle/>
          <a:p>
            <a:r>
              <a:rPr lang="en-US" dirty="0"/>
              <a:t>After opening an image, adjust Brightness &amp; Contrast in order to </a:t>
            </a:r>
            <a:r>
              <a:rPr lang="en-US" b="1" u="sng" dirty="0"/>
              <a:t>*see*</a:t>
            </a:r>
            <a:r>
              <a:rPr lang="en-US" dirty="0"/>
              <a:t> it properly</a:t>
            </a:r>
          </a:p>
          <a:p>
            <a:r>
              <a:rPr lang="en-US" dirty="0"/>
              <a:t>Use the menu Image &gt; Adjust &gt; Brightness &amp; Contrast (CTRL+SHIFT+C)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9201" y="4428369"/>
            <a:ext cx="3132205" cy="15539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0669" y="3525825"/>
            <a:ext cx="1193372" cy="265905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4665" y="3507871"/>
            <a:ext cx="2195581" cy="266606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9759" y="6058338"/>
            <a:ext cx="1015959" cy="1143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930275" y="4993597"/>
            <a:ext cx="1124677" cy="308794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478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BBCB687-BE67-46D7-B8A8-27C6C206E66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556"/>
          <a:stretch/>
        </p:blipFill>
        <p:spPr>
          <a:xfrm>
            <a:off x="8829398" y="2040592"/>
            <a:ext cx="2984868" cy="26490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7DE6BC-B823-4929-88B6-E4BBC97D9AD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42"/>
          <a:stretch/>
        </p:blipFill>
        <p:spPr>
          <a:xfrm>
            <a:off x="4721132" y="2040592"/>
            <a:ext cx="2971421" cy="26490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BF7E52-0740-49BA-BD2E-B23235E4914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42"/>
          <a:stretch/>
        </p:blipFill>
        <p:spPr>
          <a:xfrm>
            <a:off x="728759" y="2040593"/>
            <a:ext cx="2971420" cy="26490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77BD3DC-B49E-4ED7-B345-7F191F7BBA74}"/>
              </a:ext>
            </a:extLst>
          </p:cNvPr>
          <p:cNvSpPr txBox="1"/>
          <p:nvPr/>
        </p:nvSpPr>
        <p:spPr>
          <a:xfrm>
            <a:off x="3867403" y="2040592"/>
            <a:ext cx="68650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5000" dirty="0"/>
              <a:t>-</a:t>
            </a:r>
            <a:endParaRPr lang="en-GB" sz="15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F94854-678A-4849-A969-12A00678DB3A}"/>
              </a:ext>
            </a:extLst>
          </p:cNvPr>
          <p:cNvSpPr txBox="1"/>
          <p:nvPr/>
        </p:nvSpPr>
        <p:spPr>
          <a:xfrm>
            <a:off x="7692553" y="2289006"/>
            <a:ext cx="107576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5000" dirty="0"/>
              <a:t>=</a:t>
            </a:r>
            <a:endParaRPr lang="en-GB" sz="150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5EA2E8A-695D-4DCD-BFC9-72704263250B}"/>
              </a:ext>
            </a:extLst>
          </p:cNvPr>
          <p:cNvSpPr txBox="1">
            <a:spLocks/>
          </p:cNvSpPr>
          <p:nvPr/>
        </p:nvSpPr>
        <p:spPr>
          <a:xfrm>
            <a:off x="728759" y="5496677"/>
            <a:ext cx="11057586" cy="48409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Image analysts use similar tools e.g. for feature extraction, and you are going to learn how they work.</a:t>
            </a:r>
            <a:endParaRPr lang="en-GB" sz="2000" b="1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A6E68DC-5F0C-41D2-9453-36D94A580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8660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693450" y="1031459"/>
            <a:ext cx="9601200" cy="513452"/>
          </a:xfrm>
        </p:spPr>
        <p:txBody>
          <a:bodyPr anchor="ctr">
            <a:normAutofit/>
          </a:bodyPr>
          <a:lstStyle/>
          <a:p>
            <a:r>
              <a:rPr lang="en-GB" sz="2800" dirty="0">
                <a:highlight>
                  <a:srgbClr val="C0C0C0"/>
                </a:highlight>
              </a:rPr>
              <a:t>Visualisation: brightness / contrast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679450" y="1605652"/>
            <a:ext cx="11056938" cy="1419225"/>
          </a:xfrm>
        </p:spPr>
        <p:txBody>
          <a:bodyPr>
            <a:normAutofit/>
          </a:bodyPr>
          <a:lstStyle/>
          <a:p>
            <a:r>
              <a:rPr lang="en-US" dirty="0"/>
              <a:t>Define the grey value range to visualize</a:t>
            </a:r>
          </a:p>
          <a:p>
            <a:r>
              <a:rPr lang="en-US" dirty="0"/>
              <a:t>Also known as “windowing”</a:t>
            </a:r>
          </a:p>
          <a:p>
            <a:r>
              <a:rPr lang="en-US" dirty="0"/>
              <a:t>Menu </a:t>
            </a:r>
            <a:r>
              <a:rPr lang="en-US" i="1" dirty="0"/>
              <a:t>Image &gt; Adjust &gt; </a:t>
            </a:r>
            <a:r>
              <a:rPr lang="en-US" i="1" dirty="0" err="1"/>
              <a:t>Brightess</a:t>
            </a:r>
            <a:r>
              <a:rPr lang="en-US" i="1" dirty="0"/>
              <a:t>/Contrast</a:t>
            </a:r>
            <a:r>
              <a:rPr lang="en-US" dirty="0"/>
              <a:t> or </a:t>
            </a:r>
            <a:r>
              <a:rPr lang="en-US" dirty="0" err="1"/>
              <a:t>Ctrl+Shift+C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3701" y="3976621"/>
            <a:ext cx="3132205" cy="15539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5169" y="3074077"/>
            <a:ext cx="1193372" cy="26590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9165" y="3056123"/>
            <a:ext cx="2195581" cy="26660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14260" y="5606590"/>
            <a:ext cx="359766" cy="1143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09165" y="3056123"/>
            <a:ext cx="2186564" cy="265511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52393" y="3068603"/>
            <a:ext cx="1190588" cy="267077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63701" y="3974870"/>
            <a:ext cx="3130949" cy="1577610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2178980" y="5832719"/>
            <a:ext cx="8229600" cy="10252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rgbClr val="17375E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rgbClr val="17375E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17375E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17375E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17375E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Try to “window” the object you would like to see best.</a:t>
            </a:r>
          </a:p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This may be the “hill” in the histogram</a:t>
            </a:r>
          </a:p>
        </p:txBody>
      </p:sp>
    </p:spTree>
    <p:extLst>
      <p:ext uri="{BB962C8B-B14F-4D97-AF65-F5344CB8AC3E}">
        <p14:creationId xmlns:p14="http://schemas.microsoft.com/office/powerpoint/2010/main" val="35659282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8DFB4-5127-49DE-84BE-D896DDF5265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45136" y="1187450"/>
            <a:ext cx="9601200" cy="400050"/>
          </a:xfrm>
        </p:spPr>
        <p:txBody>
          <a:bodyPr anchor="ctr">
            <a:normAutofit fontScale="90000"/>
          </a:bodyPr>
          <a:lstStyle/>
          <a:p>
            <a:r>
              <a:rPr lang="en-US" sz="2800" dirty="0">
                <a:highlight>
                  <a:srgbClr val="C0C0C0"/>
                </a:highlight>
              </a:rPr>
              <a:t>Channel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491AF-E4CB-4D71-9E72-3289C65494E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45136" y="2364669"/>
            <a:ext cx="11056938" cy="1169988"/>
          </a:xfrm>
        </p:spPr>
        <p:txBody>
          <a:bodyPr/>
          <a:lstStyle/>
          <a:p>
            <a:r>
              <a:rPr lang="en-US" dirty="0"/>
              <a:t>In multi-channel images, brightness and contrast must be configured for channels individually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0269C6-E561-44CD-971A-386995F520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494" y="2949664"/>
            <a:ext cx="1476375" cy="32099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F81AD91-453A-43AF-B2E0-24CEB21DCE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136" y="2958808"/>
            <a:ext cx="3723640" cy="33123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B6C089-3DEB-4971-BB3D-1301DE9928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0654" y="2949663"/>
            <a:ext cx="1476375" cy="32099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0BA513-A2F7-4866-AB95-BCFFE5FB45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4922" y="2949663"/>
            <a:ext cx="3733922" cy="332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8893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4228C-DB01-45CE-A1D0-12F529D5E6E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19659" y="768645"/>
            <a:ext cx="9601200" cy="499530"/>
          </a:xfrm>
        </p:spPr>
        <p:txBody>
          <a:bodyPr anchor="ctr">
            <a:normAutofit/>
          </a:bodyPr>
          <a:lstStyle/>
          <a:p>
            <a:r>
              <a:rPr lang="en-US" sz="2800" dirty="0">
                <a:highlight>
                  <a:srgbClr val="C0C0C0"/>
                </a:highlight>
              </a:rPr>
              <a:t>Channel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CBA77-4B52-4F00-B2B4-346429ACA85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1520" y="1183597"/>
            <a:ext cx="11056938" cy="427038"/>
          </a:xfrm>
        </p:spPr>
        <p:txBody>
          <a:bodyPr/>
          <a:lstStyle/>
          <a:p>
            <a:r>
              <a:rPr lang="en-US" dirty="0"/>
              <a:t>Intensity measurements depend on the selected channel!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20C27A-7AA1-439E-88C7-499F83EC78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214" y="2966570"/>
            <a:ext cx="3723640" cy="33123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884A5CA-DC1B-47B0-8CFD-30FBC1A97D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214" y="1634869"/>
            <a:ext cx="5438775" cy="1038225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427F1490-DD74-4DBA-9B82-9E1EFFA5D689}"/>
              </a:ext>
            </a:extLst>
          </p:cNvPr>
          <p:cNvGrpSpPr/>
          <p:nvPr/>
        </p:nvGrpSpPr>
        <p:grpSpPr>
          <a:xfrm>
            <a:off x="2829815" y="4028303"/>
            <a:ext cx="256032" cy="252149"/>
            <a:chOff x="-365289" y="4158931"/>
            <a:chExt cx="256032" cy="26478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63BAF7-B6C5-4213-A511-987634AAE7FC}"/>
                </a:ext>
              </a:extLst>
            </p:cNvPr>
            <p:cNvCxnSpPr/>
            <p:nvPr/>
          </p:nvCxnSpPr>
          <p:spPr>
            <a:xfrm>
              <a:off x="-365289" y="4294785"/>
              <a:ext cx="256032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7093716-693D-4B35-B758-127914D3793A}"/>
                </a:ext>
              </a:extLst>
            </p:cNvPr>
            <p:cNvCxnSpPr>
              <a:cxnSpLocks/>
            </p:cNvCxnSpPr>
            <p:nvPr/>
          </p:nvCxnSpPr>
          <p:spPr>
            <a:xfrm>
              <a:off x="-237273" y="4158931"/>
              <a:ext cx="0" cy="264788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E93A85A4-F03A-4C75-B198-A57437E7899D}"/>
              </a:ext>
            </a:extLst>
          </p:cNvPr>
          <p:cNvSpPr/>
          <p:nvPr/>
        </p:nvSpPr>
        <p:spPr>
          <a:xfrm>
            <a:off x="2449689" y="2302933"/>
            <a:ext cx="508142" cy="49953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2D61466-7E49-406C-BF42-0A180CC4E8EB}"/>
              </a:ext>
            </a:extLst>
          </p:cNvPr>
          <p:cNvGrpSpPr/>
          <p:nvPr/>
        </p:nvGrpSpPr>
        <p:grpSpPr>
          <a:xfrm>
            <a:off x="4283077" y="1634596"/>
            <a:ext cx="5438775" cy="4644283"/>
            <a:chOff x="4283077" y="1634596"/>
            <a:chExt cx="5438775" cy="4644283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0CCB652-0344-4595-B7EA-9E6D232334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83077" y="2966570"/>
              <a:ext cx="3723642" cy="3312309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07111D3-AC34-4E60-AE20-AE7DF47952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283077" y="1634596"/>
              <a:ext cx="5438775" cy="1038225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524797E9-CA15-4BA2-9E4E-16BA62F1396E}"/>
                </a:ext>
              </a:extLst>
            </p:cNvPr>
            <p:cNvGrpSpPr/>
            <p:nvPr/>
          </p:nvGrpSpPr>
          <p:grpSpPr>
            <a:xfrm>
              <a:off x="6811753" y="4028303"/>
              <a:ext cx="256032" cy="252149"/>
              <a:chOff x="-365289" y="4158931"/>
              <a:chExt cx="256032" cy="264788"/>
            </a:xfrm>
          </p:grpSpPr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510BEC2B-C74E-44D2-95EB-AE9FD70E8A4E}"/>
                  </a:ext>
                </a:extLst>
              </p:cNvPr>
              <p:cNvCxnSpPr/>
              <p:nvPr/>
            </p:nvCxnSpPr>
            <p:spPr>
              <a:xfrm>
                <a:off x="-365289" y="4294785"/>
                <a:ext cx="256032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507A03F1-21AE-4925-AB12-6F7B19ED056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37273" y="4158931"/>
                <a:ext cx="0" cy="264788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B15B7863-894D-4294-B820-E0B0B7D1B280}"/>
                </a:ext>
              </a:extLst>
            </p:cNvPr>
            <p:cNvSpPr/>
            <p:nvPr/>
          </p:nvSpPr>
          <p:spPr>
            <a:xfrm>
              <a:off x="6748393" y="2279073"/>
              <a:ext cx="508142" cy="499530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3E19E58-7961-4C66-B62B-9DD7B1E61FE7}"/>
              </a:ext>
            </a:extLst>
          </p:cNvPr>
          <p:cNvGrpSpPr/>
          <p:nvPr/>
        </p:nvGrpSpPr>
        <p:grpSpPr>
          <a:xfrm>
            <a:off x="8269941" y="1634323"/>
            <a:ext cx="5438775" cy="4644556"/>
            <a:chOff x="8269941" y="1634323"/>
            <a:chExt cx="5438775" cy="464455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D4B8452-18C6-4186-96A6-098BB4C856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269941" y="2966570"/>
              <a:ext cx="3723642" cy="331230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81FDDF3-504F-4BCE-ADC2-BB8D760D3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269941" y="1634323"/>
              <a:ext cx="5438775" cy="1038225"/>
            </a:xfrm>
            <a:prstGeom prst="rect">
              <a:avLst/>
            </a:prstGeom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14A8F38-A259-479C-89FE-EEEE6340AA43}"/>
                </a:ext>
              </a:extLst>
            </p:cNvPr>
            <p:cNvGrpSpPr/>
            <p:nvPr/>
          </p:nvGrpSpPr>
          <p:grpSpPr>
            <a:xfrm>
              <a:off x="10790932" y="4028303"/>
              <a:ext cx="256032" cy="252149"/>
              <a:chOff x="-365289" y="4158931"/>
              <a:chExt cx="256032" cy="264788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4E659053-96EC-4DFC-9ABE-8FE1AA810688}"/>
                  </a:ext>
                </a:extLst>
              </p:cNvPr>
              <p:cNvCxnSpPr/>
              <p:nvPr/>
            </p:nvCxnSpPr>
            <p:spPr>
              <a:xfrm>
                <a:off x="-365289" y="4294785"/>
                <a:ext cx="256032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4B255B79-DBE2-479C-8DFD-400DDC35755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37273" y="4158931"/>
                <a:ext cx="0" cy="264788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2CA3745C-C812-441C-AE71-B12AC325E906}"/>
                </a:ext>
              </a:extLst>
            </p:cNvPr>
            <p:cNvSpPr/>
            <p:nvPr/>
          </p:nvSpPr>
          <p:spPr>
            <a:xfrm>
              <a:off x="10792893" y="2279073"/>
              <a:ext cx="508142" cy="499530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44592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AFDC19A-9ECC-4071-9DBA-84221851D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4582" y="914400"/>
            <a:ext cx="5722589" cy="541714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F24846-B50F-412D-B8A5-ACA8B93EF40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590800" y="685800"/>
            <a:ext cx="9601200" cy="1485900"/>
          </a:xfrm>
        </p:spPr>
        <p:txBody>
          <a:bodyPr/>
          <a:lstStyle/>
          <a:p>
            <a:r>
              <a:rPr lang="en-US" dirty="0"/>
              <a:t>Lookup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579C7-BDC2-4A44-B34C-B262EC4D920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18907" y="1643359"/>
            <a:ext cx="11056938" cy="722313"/>
          </a:xfrm>
        </p:spPr>
        <p:txBody>
          <a:bodyPr>
            <a:noAutofit/>
          </a:bodyPr>
          <a:lstStyle/>
          <a:p>
            <a:r>
              <a:rPr lang="en-US" sz="2400" dirty="0"/>
              <a:t>Choose visualization of your color tables wisely!</a:t>
            </a:r>
          </a:p>
          <a:p>
            <a:r>
              <a:rPr lang="en-US" sz="2400" dirty="0"/>
              <a:t>Think of people with red/green blindness!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D47C68-14D1-451A-B372-4581B70E32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214" y="2631291"/>
            <a:ext cx="3723640" cy="33123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207632-BE16-45B8-8C6D-B1ED5B1709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2731" y="2631291"/>
            <a:ext cx="3723641" cy="331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97804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49362" y="1127841"/>
            <a:ext cx="9601200" cy="412750"/>
          </a:xfrm>
        </p:spPr>
        <p:txBody>
          <a:bodyPr anchor="ctr">
            <a:normAutofit fontScale="90000"/>
          </a:bodyPr>
          <a:lstStyle/>
          <a:p>
            <a:r>
              <a:rPr lang="en-GB" sz="2800" dirty="0">
                <a:highlight>
                  <a:srgbClr val="C0C0C0"/>
                </a:highlight>
              </a:rPr>
              <a:t>Regions of interest (ROI)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38989" y="3517367"/>
            <a:ext cx="2047374" cy="6353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rgbClr val="17375E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rgbClr val="17375E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17375E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17375E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17375E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draw a rectangle</a:t>
            </a:r>
          </a:p>
          <a:p>
            <a:pPr marL="0" indent="0" algn="ctr">
              <a:buNone/>
            </a:pPr>
            <a:r>
              <a:rPr lang="en-US" sz="1400" dirty="0"/>
              <a:t>using the rectangle tool 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477377" y="3517367"/>
            <a:ext cx="2047374" cy="6353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rgbClr val="17375E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rgbClr val="17375E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17375E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17375E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17375E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1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589" y="1681791"/>
            <a:ext cx="1892630" cy="189263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3531990" y="1681791"/>
            <a:ext cx="2058732" cy="2470968"/>
            <a:chOff x="2483768" y="1196752"/>
            <a:chExt cx="2099816" cy="252028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7784" y="1196752"/>
              <a:ext cx="1955800" cy="1930400"/>
            </a:xfrm>
            <a:prstGeom prst="rect">
              <a:avLst/>
            </a:prstGeom>
          </p:spPr>
        </p:pic>
        <p:sp>
          <p:nvSpPr>
            <p:cNvPr id="9" name="Content Placeholder 2"/>
            <p:cNvSpPr txBox="1">
              <a:spLocks/>
            </p:cNvSpPr>
            <p:nvPr/>
          </p:nvSpPr>
          <p:spPr>
            <a:xfrm>
              <a:off x="2483768" y="3068960"/>
              <a:ext cx="2088232" cy="64807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8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1pPr>
              <a:lvl2pPr marL="914400" indent="-4572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dirty="0"/>
                <a:t>draw a circle</a:t>
              </a:r>
            </a:p>
            <a:p>
              <a:pPr marL="0" indent="0" algn="ctr">
                <a:buNone/>
              </a:pPr>
              <a:r>
                <a:rPr lang="en-US" sz="1400" dirty="0"/>
                <a:t>using the circle tool 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6477377" y="1681791"/>
            <a:ext cx="2047374" cy="2470968"/>
            <a:chOff x="4644008" y="1196752"/>
            <a:chExt cx="2088232" cy="252028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16016" y="1196752"/>
              <a:ext cx="1905000" cy="1930400"/>
            </a:xfrm>
            <a:prstGeom prst="rect">
              <a:avLst/>
            </a:prstGeom>
          </p:spPr>
        </p:pic>
        <p:sp>
          <p:nvSpPr>
            <p:cNvPr id="12" name="Content Placeholder 2"/>
            <p:cNvSpPr txBox="1">
              <a:spLocks/>
            </p:cNvSpPr>
            <p:nvPr/>
          </p:nvSpPr>
          <p:spPr>
            <a:xfrm>
              <a:off x="4644008" y="3068960"/>
              <a:ext cx="2088232" cy="64807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8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1pPr>
              <a:lvl2pPr marL="914400" indent="-4572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dirty="0"/>
                <a:t>add objects to the ROI</a:t>
              </a:r>
            </a:p>
            <a:p>
              <a:pPr marL="0" indent="0" algn="ctr">
                <a:buNone/>
              </a:pPr>
              <a:r>
                <a:rPr lang="en-US" sz="1400" dirty="0"/>
                <a:t>by holding SHIFT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9282175" y="1681791"/>
            <a:ext cx="2047374" cy="2470968"/>
            <a:chOff x="6732240" y="1196752"/>
            <a:chExt cx="2088232" cy="2520280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12796" y="1196752"/>
              <a:ext cx="1917700" cy="1930400"/>
            </a:xfrm>
            <a:prstGeom prst="rect">
              <a:avLst/>
            </a:prstGeom>
          </p:spPr>
        </p:pic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6732240" y="3068960"/>
              <a:ext cx="2088232" cy="64807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8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1pPr>
              <a:lvl2pPr marL="914400" indent="-4572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dirty="0"/>
                <a:t>unite objects to the ROI</a:t>
              </a:r>
            </a:p>
            <a:p>
              <a:pPr marL="0" indent="0" algn="ctr">
                <a:buNone/>
              </a:pPr>
              <a:r>
                <a:rPr lang="en-US" sz="1400" dirty="0"/>
                <a:t>by holding SHIFT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938989" y="4293959"/>
            <a:ext cx="2047374" cy="2470968"/>
            <a:chOff x="467544" y="3861048"/>
            <a:chExt cx="2088232" cy="2520280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39552" y="3861048"/>
              <a:ext cx="1905000" cy="1917700"/>
            </a:xfrm>
            <a:prstGeom prst="rect">
              <a:avLst/>
            </a:prstGeom>
          </p:spPr>
        </p:pic>
        <p:sp>
          <p:nvSpPr>
            <p:cNvPr id="18" name="Content Placeholder 2"/>
            <p:cNvSpPr txBox="1">
              <a:spLocks/>
            </p:cNvSpPr>
            <p:nvPr/>
          </p:nvSpPr>
          <p:spPr>
            <a:xfrm>
              <a:off x="467544" y="5733256"/>
              <a:ext cx="2088232" cy="64807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8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1pPr>
              <a:lvl2pPr marL="914400" indent="-4572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dirty="0"/>
                <a:t>subtract objects to the </a:t>
              </a:r>
            </a:p>
            <a:p>
              <a:pPr marL="0" indent="0" algn="ctr">
                <a:buNone/>
              </a:pPr>
              <a:r>
                <a:rPr lang="en-US" sz="1400" dirty="0"/>
                <a:t>ROI by holding ALT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602588" y="4293959"/>
            <a:ext cx="2047374" cy="2470968"/>
            <a:chOff x="2555776" y="3861048"/>
            <a:chExt cx="2088232" cy="2520280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627784" y="3861048"/>
              <a:ext cx="1905000" cy="1930400"/>
            </a:xfrm>
            <a:prstGeom prst="rect">
              <a:avLst/>
            </a:prstGeom>
          </p:spPr>
        </p:pic>
        <p:sp>
          <p:nvSpPr>
            <p:cNvPr id="21" name="Content Placeholder 2"/>
            <p:cNvSpPr txBox="1">
              <a:spLocks/>
            </p:cNvSpPr>
            <p:nvPr/>
          </p:nvSpPr>
          <p:spPr>
            <a:xfrm>
              <a:off x="2555776" y="5733256"/>
              <a:ext cx="2088232" cy="64807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8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1pPr>
              <a:lvl2pPr marL="914400" indent="-4572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dirty="0"/>
                <a:t>move the ROI </a:t>
              </a:r>
            </a:p>
            <a:p>
              <a:pPr marL="0" indent="0" algn="ctr">
                <a:buNone/>
              </a:pPr>
              <a:r>
                <a:rPr lang="en-US" sz="1400" dirty="0"/>
                <a:t>by clicking inside and move the mouse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6477377" y="4293959"/>
            <a:ext cx="2047374" cy="2470968"/>
            <a:chOff x="4644008" y="3861048"/>
            <a:chExt cx="2088232" cy="2520280"/>
          </a:xfrm>
        </p:grpSpPr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716016" y="3861048"/>
              <a:ext cx="1892300" cy="1917700"/>
            </a:xfrm>
            <a:prstGeom prst="rect">
              <a:avLst/>
            </a:prstGeom>
          </p:spPr>
        </p:pic>
        <p:sp>
          <p:nvSpPr>
            <p:cNvPr id="24" name="Content Placeholder 2"/>
            <p:cNvSpPr txBox="1">
              <a:spLocks/>
            </p:cNvSpPr>
            <p:nvPr/>
          </p:nvSpPr>
          <p:spPr>
            <a:xfrm>
              <a:off x="4644008" y="5733256"/>
              <a:ext cx="2088232" cy="64807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8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1pPr>
              <a:lvl2pPr marL="914400" indent="-4572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dirty="0"/>
                <a:t>delete the ROI</a:t>
              </a:r>
            </a:p>
            <a:p>
              <a:pPr marL="0" indent="0" algn="ctr">
                <a:buNone/>
              </a:pPr>
              <a:r>
                <a:rPr lang="en-US" sz="1400" dirty="0"/>
                <a:t>by clicking outside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8862576" y="4293959"/>
            <a:ext cx="3035350" cy="2470968"/>
            <a:chOff x="6304269" y="3861048"/>
            <a:chExt cx="3095925" cy="2520280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839600" y="3861048"/>
              <a:ext cx="1905000" cy="1930400"/>
            </a:xfrm>
            <a:prstGeom prst="rect">
              <a:avLst/>
            </a:prstGeom>
          </p:spPr>
        </p:pic>
        <p:sp>
          <p:nvSpPr>
            <p:cNvPr id="27" name="Content Placeholder 2"/>
            <p:cNvSpPr txBox="1">
              <a:spLocks/>
            </p:cNvSpPr>
            <p:nvPr/>
          </p:nvSpPr>
          <p:spPr>
            <a:xfrm>
              <a:off x="6304269" y="5733256"/>
              <a:ext cx="3095925" cy="64807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8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1pPr>
              <a:lvl2pPr marL="914400" indent="-4572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17375E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dirty="0"/>
                <a:t>Recover the last ROI by using menu Edit &gt; Selection &gt; Restore Selection (SHIFT+CTRL+E)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3232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27">
            <a:extLst>
              <a:ext uri="{FF2B5EF4-FFF2-40B4-BE49-F238E27FC236}">
                <a16:creationId xmlns:a16="http://schemas.microsoft.com/office/drawing/2014/main" id="{624E16E8-84BF-4D4C-A746-2537B1C15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F890A3A2-97E0-41D2-BD93-30D3DFA732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IL"/>
            </a:p>
          </p:txBody>
        </p:sp>
        <p:sp>
          <p:nvSpPr>
            <p:cNvPr id="30" name="Freeform 6">
              <a:extLst>
                <a:ext uri="{FF2B5EF4-FFF2-40B4-BE49-F238E27FC236}">
                  <a16:creationId xmlns:a16="http://schemas.microsoft.com/office/drawing/2014/main" id="{718CB90A-6005-4951-84F5-70B5863EF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IL"/>
            </a:p>
          </p:txBody>
        </p:sp>
      </p:grpSp>
      <p:sp useBgFill="1">
        <p:nvSpPr>
          <p:cNvPr id="37" name="Rectangle 31">
            <a:extLst>
              <a:ext uri="{FF2B5EF4-FFF2-40B4-BE49-F238E27FC236}">
                <a16:creationId xmlns:a16="http://schemas.microsoft.com/office/drawing/2014/main" id="{008411BA-C3BE-4B72-9732-005BB9568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 6">
            <a:extLst>
              <a:ext uri="{FF2B5EF4-FFF2-40B4-BE49-F238E27FC236}">
                <a16:creationId xmlns:a16="http://schemas.microsoft.com/office/drawing/2014/main" id="{9204BD46-9B4B-46B0-9D2C-DF2A5C9EF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412340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IL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0DFCD8-7326-4C28-B83B-92C4F9FD7D68}"/>
              </a:ext>
            </a:extLst>
          </p:cNvPr>
          <p:cNvSpPr txBox="1"/>
          <p:nvPr/>
        </p:nvSpPr>
        <p:spPr>
          <a:xfrm>
            <a:off x="6138004" y="1480930"/>
            <a:ext cx="5607908" cy="32543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900" b="1" cap="all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Fiji basics – Exercise 1.</a:t>
            </a:r>
          </a:p>
          <a:p>
            <a:pPr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900" b="1" cap="all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Take 10 min. to find out how many blobs are in the image.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482A9C-0FCD-4CE4-B5A7-854B10A9D9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148" r="-4" b="21433"/>
          <a:stretch/>
        </p:blipFill>
        <p:spPr>
          <a:xfrm>
            <a:off x="643467" y="746449"/>
            <a:ext cx="3957395" cy="2602118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CFE53E2-7A48-4BD1-8349-9DEEBA4153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390" r="-4" b="21191"/>
          <a:stretch/>
        </p:blipFill>
        <p:spPr>
          <a:xfrm>
            <a:off x="643467" y="3509434"/>
            <a:ext cx="3957395" cy="2602118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E06BD4-FE44-48CC-8EF8-4AD63C83E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EB26A038-9A91-412D-9826-176F917BC20C}" type="slidenum">
              <a:rPr lang="en-US" smtClean="0"/>
              <a:pPr>
                <a:spcAft>
                  <a:spcPts val="600"/>
                </a:spcAft>
              </a:pPr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1236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C28853CD-3C74-FADF-3219-0F5F28857A1D}"/>
              </a:ext>
            </a:extLst>
          </p:cNvPr>
          <p:cNvSpPr txBox="1">
            <a:spLocks/>
          </p:cNvSpPr>
          <p:nvPr/>
        </p:nvSpPr>
        <p:spPr>
          <a:xfrm>
            <a:off x="1436288" y="6015516"/>
            <a:ext cx="11057586" cy="875740"/>
          </a:xfrm>
          <a:prstGeom prst="rect">
            <a:avLst/>
          </a:prstGeom>
        </p:spPr>
        <p:txBody>
          <a:bodyPr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Blobs </a:t>
            </a:r>
            <a:r>
              <a:rPr lang="en-GB" dirty="0">
                <a:sym typeface="Wingdings" panose="05000000000000000000" pitchFamily="2" charset="2"/>
              </a:rPr>
              <a:t> Threshold  Set Measurements  </a:t>
            </a:r>
            <a:r>
              <a:rPr lang="en-GB" dirty="0" err="1">
                <a:sym typeface="Wingdings" panose="05000000000000000000" pitchFamily="2" charset="2"/>
              </a:rPr>
              <a:t>Analyze</a:t>
            </a:r>
            <a:r>
              <a:rPr lang="en-GB" dirty="0">
                <a:sym typeface="Wingdings" panose="05000000000000000000" pitchFamily="2" charset="2"/>
              </a:rPr>
              <a:t> Particles  !Results!</a:t>
            </a:r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B35A2A-A0BB-47D6-8A0D-F9E623966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46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1B6B64D-F7B1-4A4C-8293-173B89CC6E0D}"/>
              </a:ext>
            </a:extLst>
          </p:cNvPr>
          <p:cNvSpPr txBox="1">
            <a:spLocks/>
          </p:cNvSpPr>
          <p:nvPr/>
        </p:nvSpPr>
        <p:spPr>
          <a:xfrm>
            <a:off x="722956" y="866155"/>
            <a:ext cx="9465624" cy="61856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highlight>
                  <a:srgbClr val="C0C0C0"/>
                </a:highlight>
              </a:rPr>
              <a:t>Fiji example workflow</a:t>
            </a:r>
            <a:endParaRPr lang="en-GB" sz="2800" dirty="0">
              <a:highlight>
                <a:srgbClr val="C0C0C0"/>
              </a:highlight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72EB0B9-4E90-4F67-A973-B0B6AD91B937}"/>
              </a:ext>
            </a:extLst>
          </p:cNvPr>
          <p:cNvSpPr txBox="1">
            <a:spLocks/>
          </p:cNvSpPr>
          <p:nvPr/>
        </p:nvSpPr>
        <p:spPr>
          <a:xfrm>
            <a:off x="660221" y="1415406"/>
            <a:ext cx="11057586" cy="875740"/>
          </a:xfrm>
          <a:prstGeom prst="rect">
            <a:avLst/>
          </a:prstGeom>
        </p:spPr>
        <p:txBody>
          <a:bodyPr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Popular basic analysis pipeline: thresholding + particle analysis</a:t>
            </a:r>
          </a:p>
          <a:p>
            <a:r>
              <a:rPr lang="en-US" dirty="0"/>
              <a:t>From images to raw data for statistics and *omics post-processing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53EFD8-199F-41EC-86D1-82D2396229D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40690" y="3045254"/>
            <a:ext cx="2552700" cy="29146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80E82C-AC9F-4BDD-B772-3E512F5E3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7040" y="2292219"/>
            <a:ext cx="2667000" cy="26955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2B512C-2ECA-4CD4-A31F-A25BB870B6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5593" y="2468431"/>
            <a:ext cx="2800350" cy="43338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7A2E4E-16E3-419A-A872-9A6BCAA033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9014" y="2292219"/>
            <a:ext cx="2495550" cy="27241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54A0084-3695-452B-AF42-DD59EEF845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8950" y="3640006"/>
            <a:ext cx="5353050" cy="3162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9307F28-CE07-433F-9EF0-84E018287BAE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523697" y="3045254"/>
            <a:ext cx="2552700" cy="29146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D1EBC71-B3B9-4CB7-9490-35C5CB9D9CB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54290" y="1893730"/>
            <a:ext cx="4270499" cy="480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522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C514D57-C6D8-4B41-9F63-F79215F8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>
                <a:highlight>
                  <a:srgbClr val="C0C0C0"/>
                </a:highlight>
              </a:rPr>
              <a:t>Fiji example workflow</a:t>
            </a:r>
            <a:endParaRPr lang="he-IL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3346908-311C-4BFF-A2C6-20E13EE0B1C2}"/>
              </a:ext>
            </a:extLst>
          </p:cNvPr>
          <p:cNvSpPr>
            <a:spLocks noGrp="1"/>
          </p:cNvSpPr>
          <p:nvPr>
            <p:ph type="pic" idx="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54B85B1-3B6B-435B-B9EA-4A69DE45790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From a multichannel z-stack (3D) to 3 separate 2D images.</a:t>
            </a:r>
            <a:endParaRPr lang="he-IL"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7D146C-D9CE-4A4B-B7E9-E270CCFEE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47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7EA92F-B074-4C27-8C50-8607F3928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825" y="955544"/>
            <a:ext cx="5096470" cy="5617142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145AF01E-5C2D-45C9-90BF-8D1950CC537E}"/>
              </a:ext>
            </a:extLst>
          </p:cNvPr>
          <p:cNvSpPr/>
          <p:nvPr/>
        </p:nvSpPr>
        <p:spPr>
          <a:xfrm rot="1597429">
            <a:off x="5388971" y="5804167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95C59D03-365D-44E9-BD8C-72F66DA70003}"/>
              </a:ext>
            </a:extLst>
          </p:cNvPr>
          <p:cNvSpPr/>
          <p:nvPr/>
        </p:nvSpPr>
        <p:spPr>
          <a:xfrm rot="20002571" flipV="1">
            <a:off x="5423540" y="6473029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131BCD-5AAD-4D58-A869-BF51533F61D4}"/>
              </a:ext>
            </a:extLst>
          </p:cNvPr>
          <p:cNvSpPr txBox="1"/>
          <p:nvPr/>
        </p:nvSpPr>
        <p:spPr>
          <a:xfrm>
            <a:off x="3792395" y="5657670"/>
            <a:ext cx="1363980" cy="120032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/>
            <a:r>
              <a:rPr lang="en-US" dirty="0"/>
              <a:t>Notice the Channel and Z sliders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25750334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7D146C-D9CE-4A4B-B7E9-E270CCFEE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48</a:t>
            </a:fld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1C514D57-C6D8-4B41-9F63-F79215F816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7157" y="894394"/>
            <a:ext cx="4320858" cy="626745"/>
          </a:xfrm>
        </p:spPr>
        <p:txBody>
          <a:bodyPr anchor="t">
            <a:noAutofit/>
          </a:bodyPr>
          <a:lstStyle/>
          <a:p>
            <a:pPr algn="ctr"/>
            <a:r>
              <a:rPr lang="en-US" sz="2800" dirty="0">
                <a:highlight>
                  <a:srgbClr val="C0C0C0"/>
                </a:highlight>
              </a:rPr>
              <a:t>Fiji example workflow</a:t>
            </a:r>
            <a:br>
              <a:rPr lang="en-GB" sz="2800" dirty="0">
                <a:highlight>
                  <a:srgbClr val="C0C0C0"/>
                </a:highlight>
              </a:rPr>
            </a:br>
            <a:endParaRPr lang="he-IL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8308F5-3E82-4813-973A-3B96D9C07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471" y="2822800"/>
            <a:ext cx="2822173" cy="314080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C974BFD-222A-4018-A670-BE5A54A61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1463" y="2822801"/>
            <a:ext cx="2822173" cy="31408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058F98-FE36-4BD2-8712-77761D2FD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7455" y="2822799"/>
            <a:ext cx="2822173" cy="31408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472A789-4C2E-4605-BB7D-B53FDB2F595C}"/>
              </a:ext>
            </a:extLst>
          </p:cNvPr>
          <p:cNvSpPr txBox="1"/>
          <p:nvPr/>
        </p:nvSpPr>
        <p:spPr>
          <a:xfrm>
            <a:off x="1445471" y="6202680"/>
            <a:ext cx="2651623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Channel  1 = DAPI (BLUE)</a:t>
            </a:r>
            <a:endParaRPr lang="he-IL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FFA537-CF46-443B-8025-70D7977E8081}"/>
              </a:ext>
            </a:extLst>
          </p:cNvPr>
          <p:cNvSpPr txBox="1"/>
          <p:nvPr/>
        </p:nvSpPr>
        <p:spPr>
          <a:xfrm>
            <a:off x="4856486" y="6202680"/>
            <a:ext cx="3312125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Channel  3 = FIBRILLARIN (RED)</a:t>
            </a:r>
            <a:endParaRPr lang="he-IL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99EFC6-A620-4BF6-81AA-596DE3EA24C6}"/>
              </a:ext>
            </a:extLst>
          </p:cNvPr>
          <p:cNvSpPr txBox="1"/>
          <p:nvPr/>
        </p:nvSpPr>
        <p:spPr>
          <a:xfrm>
            <a:off x="8842729" y="6202680"/>
            <a:ext cx="2800767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Channel  2 = BRIGHTFIELD</a:t>
            </a:r>
            <a:endParaRPr lang="he-IL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BD5B09-58DD-4F10-975C-1E41EB25AA31}"/>
              </a:ext>
            </a:extLst>
          </p:cNvPr>
          <p:cNvSpPr txBox="1"/>
          <p:nvPr/>
        </p:nvSpPr>
        <p:spPr>
          <a:xfrm>
            <a:off x="762000" y="1798320"/>
            <a:ext cx="2747932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Step 01: Channel splitting</a:t>
            </a:r>
            <a:endParaRPr lang="he-IL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E7080A0-28B1-4B8E-A6CE-77029CC502AE}"/>
              </a:ext>
            </a:extLst>
          </p:cNvPr>
          <p:cNvSpPr txBox="1"/>
          <p:nvPr/>
        </p:nvSpPr>
        <p:spPr>
          <a:xfrm>
            <a:off x="762000" y="2149265"/>
            <a:ext cx="3187091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Image &gt; Color &gt; Split Channels</a:t>
            </a:r>
            <a:endParaRPr lang="he-IL" dirty="0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E3BEC73-AF57-4689-9AC8-9A1360214031}"/>
              </a:ext>
            </a:extLst>
          </p:cNvPr>
          <p:cNvSpPr/>
          <p:nvPr/>
        </p:nvSpPr>
        <p:spPr>
          <a:xfrm rot="20002571" flipV="1">
            <a:off x="410345" y="589384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B457EDD-FE8C-42F0-BCFD-82BEDEA9C80F}"/>
              </a:ext>
            </a:extLst>
          </p:cNvPr>
          <p:cNvSpPr txBox="1"/>
          <p:nvPr/>
        </p:nvSpPr>
        <p:spPr>
          <a:xfrm>
            <a:off x="0" y="4979490"/>
            <a:ext cx="1363980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/>
            <a:r>
              <a:rPr lang="en-US" dirty="0"/>
              <a:t>Notice the Z slider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6448767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7D146C-D9CE-4A4B-B7E9-E270CCFEE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49</a:t>
            </a:fld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1C514D57-C6D8-4B41-9F63-F79215F816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7157" y="894394"/>
            <a:ext cx="4320858" cy="626745"/>
          </a:xfrm>
        </p:spPr>
        <p:txBody>
          <a:bodyPr anchor="t">
            <a:noAutofit/>
          </a:bodyPr>
          <a:lstStyle/>
          <a:p>
            <a:pPr algn="ctr"/>
            <a:r>
              <a:rPr lang="en-US" sz="2800" dirty="0">
                <a:highlight>
                  <a:srgbClr val="C0C0C0"/>
                </a:highlight>
              </a:rPr>
              <a:t>Fiji example workflow</a:t>
            </a:r>
            <a:br>
              <a:rPr lang="en-GB" sz="2800" dirty="0">
                <a:highlight>
                  <a:srgbClr val="C0C0C0"/>
                </a:highlight>
              </a:rPr>
            </a:br>
            <a:endParaRPr lang="he-IL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8308F5-3E82-4813-973A-3B96D9C07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471" y="2822800"/>
            <a:ext cx="2822173" cy="314080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C974BFD-222A-4018-A670-BE5A54A61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1463" y="2822801"/>
            <a:ext cx="2822173" cy="31408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472A789-4C2E-4605-BB7D-B53FDB2F595C}"/>
              </a:ext>
            </a:extLst>
          </p:cNvPr>
          <p:cNvSpPr txBox="1"/>
          <p:nvPr/>
        </p:nvSpPr>
        <p:spPr>
          <a:xfrm>
            <a:off x="1445471" y="6202680"/>
            <a:ext cx="2651623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Channel  1 = DAPI (BLUE)</a:t>
            </a:r>
            <a:endParaRPr lang="he-IL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FFA537-CF46-443B-8025-70D7977E8081}"/>
              </a:ext>
            </a:extLst>
          </p:cNvPr>
          <p:cNvSpPr txBox="1"/>
          <p:nvPr/>
        </p:nvSpPr>
        <p:spPr>
          <a:xfrm>
            <a:off x="4856486" y="6202680"/>
            <a:ext cx="3312125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Channel  3 = FIBRILLARIN (RED)</a:t>
            </a:r>
            <a:endParaRPr lang="he-IL" dirty="0"/>
          </a:p>
        </p:txBody>
      </p:sp>
      <p:sp>
        <p:nvSpPr>
          <p:cNvPr id="5" name="Multiplication Sign 4">
            <a:extLst>
              <a:ext uri="{FF2B5EF4-FFF2-40B4-BE49-F238E27FC236}">
                <a16:creationId xmlns:a16="http://schemas.microsoft.com/office/drawing/2014/main" id="{F2329E0D-B3EC-4ED5-9CA5-7A865DB8BA3B}"/>
              </a:ext>
            </a:extLst>
          </p:cNvPr>
          <p:cNvSpPr/>
          <p:nvPr/>
        </p:nvSpPr>
        <p:spPr>
          <a:xfrm>
            <a:off x="8168611" y="2822800"/>
            <a:ext cx="3859928" cy="314080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u="sng" dirty="0">
                <a:solidFill>
                  <a:schemeClr val="tx1"/>
                </a:solidFill>
              </a:rPr>
              <a:t>Brightfield image is not useful in this case</a:t>
            </a:r>
            <a:endParaRPr lang="he-IL" b="1" u="sng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F654BD-B53F-4B1B-B677-5F635AE30BCA}"/>
              </a:ext>
            </a:extLst>
          </p:cNvPr>
          <p:cNvSpPr txBox="1"/>
          <p:nvPr/>
        </p:nvSpPr>
        <p:spPr>
          <a:xfrm>
            <a:off x="762000" y="1798320"/>
            <a:ext cx="9464386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Step 02: Applying LUTs – For ease of viewing our organelles (Cyan Hot – Blue) / (Red Hot – Red)</a:t>
            </a:r>
            <a:endParaRPr lang="he-IL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0E6870-FEAA-472B-B286-AB62D9106E54}"/>
              </a:ext>
            </a:extLst>
          </p:cNvPr>
          <p:cNvSpPr txBox="1"/>
          <p:nvPr/>
        </p:nvSpPr>
        <p:spPr>
          <a:xfrm>
            <a:off x="762000" y="2149265"/>
            <a:ext cx="3978590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Image &gt; Lookup Tables &gt; LUT of choice</a:t>
            </a:r>
            <a:endParaRPr lang="he-IL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C90C3F-2199-49C1-A39D-CFD1187C4BA8}"/>
              </a:ext>
            </a:extLst>
          </p:cNvPr>
          <p:cNvSpPr txBox="1"/>
          <p:nvPr/>
        </p:nvSpPr>
        <p:spPr>
          <a:xfrm>
            <a:off x="3235129" y="3760474"/>
            <a:ext cx="3010922" cy="120032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/>
            <a:r>
              <a:rPr lang="en-US" dirty="0"/>
              <a:t>Notice that we haven’t manipulated our data, we just view it in with arbitrary color(s).</a:t>
            </a:r>
            <a:endParaRPr lang="he-IL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C94B37-1C01-400A-A048-0B54FEB4BC98}"/>
              </a:ext>
            </a:extLst>
          </p:cNvPr>
          <p:cNvSpPr txBox="1"/>
          <p:nvPr/>
        </p:nvSpPr>
        <p:spPr>
          <a:xfrm>
            <a:off x="762000" y="1428988"/>
            <a:ext cx="3010922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/>
            <a:r>
              <a:rPr lang="en-US" dirty="0"/>
              <a:t>OPTIONAL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41916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852855F-1D9F-48BF-90C1-6EA211FDF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C4235881-031E-44B1-BD89-E3F0A728FEC0}"/>
              </a:ext>
            </a:extLst>
          </p:cNvPr>
          <p:cNvSpPr txBox="1">
            <a:spLocks/>
          </p:cNvSpPr>
          <p:nvPr/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B26A038-9A91-412D-9826-176F917BC20C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E2534F-29CD-4E27-981A-6A3F1A542D08}"/>
              </a:ext>
            </a:extLst>
          </p:cNvPr>
          <p:cNvSpPr txBox="1"/>
          <p:nvPr/>
        </p:nvSpPr>
        <p:spPr>
          <a:xfrm>
            <a:off x="1272329" y="1429855"/>
            <a:ext cx="375412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u="sng" dirty="0"/>
              <a:t>Open-Source software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96A18A9-86F3-49D0-8BA5-3A86979C8C46}"/>
              </a:ext>
            </a:extLst>
          </p:cNvPr>
          <p:cNvGrpSpPr/>
          <p:nvPr/>
        </p:nvGrpSpPr>
        <p:grpSpPr>
          <a:xfrm>
            <a:off x="6900728" y="1537577"/>
            <a:ext cx="5018402" cy="4582135"/>
            <a:chOff x="6900728" y="1537577"/>
            <a:chExt cx="5018402" cy="4582135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97EC811-6152-435D-A7CF-8EA60A847D9C}"/>
                </a:ext>
              </a:extLst>
            </p:cNvPr>
            <p:cNvSpPr txBox="1"/>
            <p:nvPr/>
          </p:nvSpPr>
          <p:spPr>
            <a:xfrm>
              <a:off x="6900728" y="1537577"/>
              <a:ext cx="4844230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b="1" u="sng" dirty="0"/>
                <a:t>Proprietary/Commercial/Licensed software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4657954-3AF9-4DDA-86BF-3FD8375F1779}"/>
                </a:ext>
              </a:extLst>
            </p:cNvPr>
            <p:cNvGrpSpPr/>
            <p:nvPr/>
          </p:nvGrpSpPr>
          <p:grpSpPr>
            <a:xfrm>
              <a:off x="7342384" y="2342291"/>
              <a:ext cx="4576746" cy="3777421"/>
              <a:chOff x="7015812" y="2189891"/>
              <a:chExt cx="4576746" cy="3777421"/>
            </a:xfrm>
          </p:grpSpPr>
          <p:pic>
            <p:nvPicPr>
              <p:cNvPr id="8" name="Picture 2" descr="Arivis Logo">
                <a:extLst>
                  <a:ext uri="{FF2B5EF4-FFF2-40B4-BE49-F238E27FC236}">
                    <a16:creationId xmlns:a16="http://schemas.microsoft.com/office/drawing/2014/main" id="{6C24733C-D53B-4388-A228-D81ECE069B6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67487" y="3428999"/>
                <a:ext cx="3074018" cy="88378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" name="Picture 4" descr="Imaris">
                <a:extLst>
                  <a:ext uri="{FF2B5EF4-FFF2-40B4-BE49-F238E27FC236}">
                    <a16:creationId xmlns:a16="http://schemas.microsoft.com/office/drawing/2014/main" id="{C4E570BC-9D2D-4190-9911-73D801CDD11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37272"/>
              <a:stretch/>
            </p:blipFill>
            <p:spPr bwMode="auto">
              <a:xfrm>
                <a:off x="7015812" y="2189891"/>
                <a:ext cx="4576746" cy="9525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" name="Picture 6" descr="Scientific Volume Imaging B.V.">
                <a:extLst>
                  <a:ext uri="{FF2B5EF4-FFF2-40B4-BE49-F238E27FC236}">
                    <a16:creationId xmlns:a16="http://schemas.microsoft.com/office/drawing/2014/main" id="{65817A78-E1F3-4517-B0B2-0B867F62C02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87642" y="4463468"/>
                <a:ext cx="2460836" cy="15038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633A420-837E-489C-BFC2-D0480821D435}"/>
              </a:ext>
            </a:extLst>
          </p:cNvPr>
          <p:cNvSpPr txBox="1"/>
          <p:nvPr/>
        </p:nvSpPr>
        <p:spPr>
          <a:xfrm>
            <a:off x="4453227" y="6282850"/>
            <a:ext cx="4305654" cy="40011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there are many others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FC65AD8-54DA-4443-8B64-3B2E7D21CDD9}"/>
              </a:ext>
            </a:extLst>
          </p:cNvPr>
          <p:cNvGrpSpPr/>
          <p:nvPr/>
        </p:nvGrpSpPr>
        <p:grpSpPr>
          <a:xfrm>
            <a:off x="1141670" y="2101179"/>
            <a:ext cx="3797103" cy="4452140"/>
            <a:chOff x="1141670" y="2101179"/>
            <a:chExt cx="3797103" cy="4452140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1A3039AF-A4A6-4385-A9AF-20932DD302FF}"/>
                </a:ext>
              </a:extLst>
            </p:cNvPr>
            <p:cNvGrpSpPr/>
            <p:nvPr/>
          </p:nvGrpSpPr>
          <p:grpSpPr>
            <a:xfrm>
              <a:off x="1141670" y="2101179"/>
              <a:ext cx="3797103" cy="4452140"/>
              <a:chOff x="989270" y="2189891"/>
              <a:chExt cx="3797103" cy="4452140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C536975C-C9A3-47EB-8153-5C32353CC103}"/>
                  </a:ext>
                </a:extLst>
              </p:cNvPr>
              <p:cNvGrpSpPr/>
              <p:nvPr/>
            </p:nvGrpSpPr>
            <p:grpSpPr>
              <a:xfrm>
                <a:off x="1119929" y="2189891"/>
                <a:ext cx="3666444" cy="3530189"/>
                <a:chOff x="1809467" y="2189891"/>
                <a:chExt cx="3666444" cy="3530189"/>
              </a:xfrm>
            </p:grpSpPr>
            <p:pic>
              <p:nvPicPr>
                <p:cNvPr id="17" name="Picture 16" descr="A picture containing clock, drawing&#10;&#10;Description automatically generated">
                  <a:extLst>
                    <a:ext uri="{FF2B5EF4-FFF2-40B4-BE49-F238E27FC236}">
                      <a16:creationId xmlns:a16="http://schemas.microsoft.com/office/drawing/2014/main" id="{F1EEBE94-42A9-48D7-9CAB-20C7AA8CC3B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837473B0-CC2E-450A-ABE3-18F120FF3D39}">
                      <a1611:picAttrSrcUrl xmlns:a1611="http://schemas.microsoft.com/office/drawing/2016/11/main" r:i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809467" y="2216174"/>
                  <a:ext cx="1725314" cy="1725314"/>
                </a:xfrm>
                <a:prstGeom prst="rect">
                  <a:avLst/>
                </a:prstGeom>
              </p:spPr>
            </p:pic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16341B5E-A86C-496A-891E-0542F33B0B9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/>
                <a:srcRect l="3883" t="4329" r="4742" b="3170"/>
                <a:stretch/>
              </p:blipFill>
              <p:spPr>
                <a:xfrm>
                  <a:off x="4622262" y="4504716"/>
                  <a:ext cx="853649" cy="1215364"/>
                </a:xfrm>
                <a:prstGeom prst="roundRect">
                  <a:avLst>
                    <a:gd name="adj" fmla="val 11095"/>
                  </a:avLst>
                </a:prstGeom>
              </p:spPr>
            </p:pic>
            <p:pic>
              <p:nvPicPr>
                <p:cNvPr id="19" name="Picture 2" descr="Icy (@Icy_BioImaging) | Twitter">
                  <a:extLst>
                    <a:ext uri="{FF2B5EF4-FFF2-40B4-BE49-F238E27FC236}">
                      <a16:creationId xmlns:a16="http://schemas.microsoft.com/office/drawing/2014/main" id="{0DE0CAF3-F9E8-45F3-A9ED-0AC4E940C68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9">
                  <a:extLst>
                    <a:ext uri="{BEBA8EAE-BF5A-486C-A8C5-ECC9F3942E4B}">
                      <a14:imgProps xmlns:a14="http://schemas.microsoft.com/office/drawing/2010/main">
                        <a14:imgLayer r:embed="rId10">
                          <a14:imgEffect>
                            <a14:backgroundRemoval t="10000" b="90000" l="10000" r="90000">
                              <a14:foregroundMark x1="32250" y1="19000" x2="66750" y2="81500"/>
                              <a14:foregroundMark x1="34750" y1="35500" x2="34750" y2="35500"/>
                              <a14:foregroundMark x1="27000" y1="25250" x2="45250" y2="43500"/>
                              <a14:backgroundMark x1="15500" y1="9750" x2="25250" y2="1025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375327" y="4504716"/>
                  <a:ext cx="1113357" cy="1113357"/>
                </a:xfrm>
                <a:prstGeom prst="rect">
                  <a:avLst/>
                </a:prstGeom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" name="Picture 19" descr="A close up of a logo&#10;&#10;Description automatically generated">
                  <a:extLst>
                    <a:ext uri="{FF2B5EF4-FFF2-40B4-BE49-F238E27FC236}">
                      <a16:creationId xmlns:a16="http://schemas.microsoft.com/office/drawing/2014/main" id="{9A326BD9-1B4F-469B-A549-CD207028B69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837473B0-CC2E-450A-ABE3-18F120FF3D39}">
                      <a1611:picAttrSrcUrl xmlns:a1611="http://schemas.microsoft.com/office/drawing/2016/11/main" r:i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89363" y="2189891"/>
                  <a:ext cx="890188" cy="1725314"/>
                </a:xfrm>
                <a:prstGeom prst="rect">
                  <a:avLst/>
                </a:prstGeom>
              </p:spPr>
            </p:pic>
          </p:grpSp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994BC487-84F5-4C74-9FD3-AEE4B6E261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926490" y="3776878"/>
                <a:ext cx="792088" cy="792088"/>
              </a:xfrm>
              <a:prstGeom prst="rect">
                <a:avLst/>
              </a:prstGeom>
            </p:spPr>
          </p:pic>
          <p:pic>
            <p:nvPicPr>
              <p:cNvPr id="15" name="Picture 18">
                <a:extLst>
                  <a:ext uri="{FF2B5EF4-FFF2-40B4-BE49-F238E27FC236}">
                    <a16:creationId xmlns:a16="http://schemas.microsoft.com/office/drawing/2014/main" id="{B0B13E17-501D-48E1-9291-12654F9D60A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89270" y="5640342"/>
                <a:ext cx="869865" cy="86986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6" name="Picture 24">
                <a:extLst>
                  <a:ext uri="{FF2B5EF4-FFF2-40B4-BE49-F238E27FC236}">
                    <a16:creationId xmlns:a16="http://schemas.microsoft.com/office/drawing/2014/main" id="{48968702-144D-4EAE-989E-E7EF704B05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46994" y="5710669"/>
                <a:ext cx="931362" cy="93136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2" name="Arrow: Left-Right 31">
              <a:extLst>
                <a:ext uri="{FF2B5EF4-FFF2-40B4-BE49-F238E27FC236}">
                  <a16:creationId xmlns:a16="http://schemas.microsoft.com/office/drawing/2014/main" id="{3AEEACFF-1F09-4B67-94F1-CC8D0FAA5C1C}"/>
                </a:ext>
              </a:extLst>
            </p:cNvPr>
            <p:cNvSpPr/>
            <p:nvPr/>
          </p:nvSpPr>
          <p:spPr>
            <a:xfrm>
              <a:off x="2901672" y="2721520"/>
              <a:ext cx="1001588" cy="484632"/>
            </a:xfrm>
            <a:prstGeom prst="leftRightArrow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6347622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7D146C-D9CE-4A4B-B7E9-E270CCFEE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50</a:t>
            </a:fld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1C514D57-C6D8-4B41-9F63-F79215F816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7157" y="894394"/>
            <a:ext cx="4320858" cy="626745"/>
          </a:xfrm>
        </p:spPr>
        <p:txBody>
          <a:bodyPr anchor="t">
            <a:noAutofit/>
          </a:bodyPr>
          <a:lstStyle/>
          <a:p>
            <a:pPr algn="ctr"/>
            <a:r>
              <a:rPr lang="en-US" sz="2800" dirty="0">
                <a:highlight>
                  <a:srgbClr val="C0C0C0"/>
                </a:highlight>
              </a:rPr>
              <a:t>Fiji example workflow</a:t>
            </a:r>
            <a:br>
              <a:rPr lang="en-GB" sz="2800" dirty="0">
                <a:highlight>
                  <a:srgbClr val="C0C0C0"/>
                </a:highlight>
              </a:rPr>
            </a:br>
            <a:endParaRPr lang="he-IL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F654BD-B53F-4B1B-B677-5F635AE30BCA}"/>
              </a:ext>
            </a:extLst>
          </p:cNvPr>
          <p:cNvSpPr txBox="1"/>
          <p:nvPr/>
        </p:nvSpPr>
        <p:spPr>
          <a:xfrm>
            <a:off x="762000" y="1798320"/>
            <a:ext cx="3266151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Steps 03-04: Counting particles</a:t>
            </a:r>
            <a:endParaRPr lang="he-IL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0E6870-FEAA-472B-B286-AB62D9106E54}"/>
              </a:ext>
            </a:extLst>
          </p:cNvPr>
          <p:cNvSpPr txBox="1"/>
          <p:nvPr/>
        </p:nvSpPr>
        <p:spPr>
          <a:xfrm>
            <a:off x="762000" y="2149265"/>
            <a:ext cx="4276748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Analyze &gt; Set Measurements&gt; Tick boxes.</a:t>
            </a:r>
            <a:endParaRPr lang="he-IL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015957-0F04-4F9E-8A29-C365E383CC2B}"/>
              </a:ext>
            </a:extLst>
          </p:cNvPr>
          <p:cNvSpPr txBox="1"/>
          <p:nvPr/>
        </p:nvSpPr>
        <p:spPr>
          <a:xfrm>
            <a:off x="762000" y="2463328"/>
            <a:ext cx="9097170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Analyze &gt; Analyze Particles&gt; Choose Min-Max particle size (in um^2 or pixel^2)&gt; Tick boxes.</a:t>
            </a:r>
            <a:endParaRPr lang="he-I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6BC467-8BF2-4F06-BAB6-D3CAFDAAF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7803" y="2986704"/>
            <a:ext cx="3339295" cy="35846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96658E2-F199-4AF9-8A29-6C4326C45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4901" y="2986703"/>
            <a:ext cx="3339295" cy="3584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61108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7D146C-D9CE-4A4B-B7E9-E270CCFEE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51</a:t>
            </a:fld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1C514D57-C6D8-4B41-9F63-F79215F816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7157" y="894394"/>
            <a:ext cx="4320858" cy="626745"/>
          </a:xfrm>
        </p:spPr>
        <p:txBody>
          <a:bodyPr anchor="t">
            <a:noAutofit/>
          </a:bodyPr>
          <a:lstStyle/>
          <a:p>
            <a:pPr algn="ctr"/>
            <a:r>
              <a:rPr lang="en-US" sz="2800" dirty="0">
                <a:highlight>
                  <a:srgbClr val="C0C0C0"/>
                </a:highlight>
              </a:rPr>
              <a:t>Fiji example workflow</a:t>
            </a:r>
            <a:br>
              <a:rPr lang="en-GB" sz="2800" dirty="0">
                <a:highlight>
                  <a:srgbClr val="C0C0C0"/>
                </a:highlight>
              </a:rPr>
            </a:br>
            <a:endParaRPr lang="he-IL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F654BD-B53F-4B1B-B677-5F635AE30BCA}"/>
              </a:ext>
            </a:extLst>
          </p:cNvPr>
          <p:cNvSpPr txBox="1"/>
          <p:nvPr/>
        </p:nvSpPr>
        <p:spPr>
          <a:xfrm>
            <a:off x="762000" y="1798320"/>
            <a:ext cx="11137857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Step 05: Merging Channels– For recombining our images into one new image (Cyan Hot – Blue) / (Red Hot – Red)</a:t>
            </a:r>
            <a:endParaRPr lang="he-IL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0E6870-FEAA-472B-B286-AB62D9106E54}"/>
              </a:ext>
            </a:extLst>
          </p:cNvPr>
          <p:cNvSpPr txBox="1"/>
          <p:nvPr/>
        </p:nvSpPr>
        <p:spPr>
          <a:xfrm>
            <a:off x="762000" y="2149265"/>
            <a:ext cx="7626447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Image &gt; Color&gt; Merge Channels (remember which channel was which color).</a:t>
            </a:r>
            <a:endParaRPr lang="he-I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D4B027-111C-4930-9480-E9F9BAEF5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680" y="2625085"/>
            <a:ext cx="3621706" cy="40306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A8D9CE-1234-46A0-A3CD-F12C86CF2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8104" y="2625085"/>
            <a:ext cx="4239217" cy="325800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65890A6-406B-499A-8624-6EF2E36A2AEF}"/>
              </a:ext>
            </a:extLst>
          </p:cNvPr>
          <p:cNvSpPr txBox="1"/>
          <p:nvPr/>
        </p:nvSpPr>
        <p:spPr>
          <a:xfrm>
            <a:off x="762000" y="1428988"/>
            <a:ext cx="3010922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/>
            <a:r>
              <a:rPr lang="en-US" dirty="0"/>
              <a:t>OPTIONAL</a:t>
            </a:r>
            <a:endParaRPr lang="he-IL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F8A41F-B7A5-4627-945C-4291B6B8DF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874" y="806354"/>
            <a:ext cx="5315692" cy="591585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626373A-7B9C-4432-9576-CDC31568BF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5038" y="2533455"/>
            <a:ext cx="2219635" cy="2400635"/>
          </a:xfrm>
          <a:prstGeom prst="rect">
            <a:avLst/>
          </a:prstGeom>
        </p:spPr>
      </p:pic>
      <p:sp>
        <p:nvSpPr>
          <p:cNvPr id="17" name="Arrow: Left 16">
            <a:extLst>
              <a:ext uri="{FF2B5EF4-FFF2-40B4-BE49-F238E27FC236}">
                <a16:creationId xmlns:a16="http://schemas.microsoft.com/office/drawing/2014/main" id="{81ADFB61-DF7F-41C1-B62D-63637C9D0F12}"/>
              </a:ext>
            </a:extLst>
          </p:cNvPr>
          <p:cNvSpPr/>
          <p:nvPr/>
        </p:nvSpPr>
        <p:spPr>
          <a:xfrm>
            <a:off x="11431168" y="4398073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25875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C18E83-57DD-4631-A553-395908AA5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52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78FE11-AED3-4D0E-9260-E98DF3050C0E}"/>
              </a:ext>
            </a:extLst>
          </p:cNvPr>
          <p:cNvSpPr txBox="1"/>
          <p:nvPr/>
        </p:nvSpPr>
        <p:spPr>
          <a:xfrm>
            <a:off x="1073803" y="1606196"/>
            <a:ext cx="107370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Few messages from our sponsors: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187171-4915-441C-81E3-22DA4BBE4D98}"/>
              </a:ext>
            </a:extLst>
          </p:cNvPr>
          <p:cNvSpPr/>
          <p:nvPr/>
        </p:nvSpPr>
        <p:spPr>
          <a:xfrm>
            <a:off x="2039112" y="4733744"/>
            <a:ext cx="8113776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imaging (including image analysis), S**T IN = S**T OUT!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F6A3EDA-ADFA-4105-9D10-D50A07D29DCF}"/>
              </a:ext>
            </a:extLst>
          </p:cNvPr>
          <p:cNvSpPr/>
          <p:nvPr/>
        </p:nvSpPr>
        <p:spPr>
          <a:xfrm>
            <a:off x="2039112" y="3105835"/>
            <a:ext cx="8113776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Seeing is believing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91AD97-B372-424D-9AA0-7C2CEC3133A1}"/>
              </a:ext>
            </a:extLst>
          </p:cNvPr>
          <p:cNvSpPr/>
          <p:nvPr/>
        </p:nvSpPr>
        <p:spPr>
          <a:xfrm>
            <a:off x="2039112" y="3475167"/>
            <a:ext cx="8113776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Measuring is science!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1E8688-C037-414A-9DF4-767B9168488D}"/>
              </a:ext>
            </a:extLst>
          </p:cNvPr>
          <p:cNvSpPr/>
          <p:nvPr/>
        </p:nvSpPr>
        <p:spPr>
          <a:xfrm>
            <a:off x="2039112" y="4151967"/>
            <a:ext cx="8113776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Also:</a:t>
            </a:r>
          </a:p>
        </p:txBody>
      </p:sp>
    </p:spTree>
    <p:extLst>
      <p:ext uri="{BB962C8B-B14F-4D97-AF65-F5344CB8AC3E}">
        <p14:creationId xmlns:p14="http://schemas.microsoft.com/office/powerpoint/2010/main" val="3477492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C18E83-57DD-4631-A553-395908AA5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53</a:t>
            </a:fld>
            <a:endParaRPr lang="en-US"/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id="{15C51498-B154-4F3D-BAF8-02CF86513C26}"/>
              </a:ext>
            </a:extLst>
          </p:cNvPr>
          <p:cNvSpPr txBox="1">
            <a:spLocks/>
          </p:cNvSpPr>
          <p:nvPr/>
        </p:nvSpPr>
        <p:spPr>
          <a:xfrm>
            <a:off x="589795" y="894394"/>
            <a:ext cx="4752944" cy="6267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highlight>
                  <a:srgbClr val="C0C0C0"/>
                </a:highlight>
              </a:rPr>
              <a:t>Image integrity and standards</a:t>
            </a:r>
            <a:endParaRPr lang="he-IL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ADE63-354D-4EF4-997C-5EAA96400A55}"/>
              </a:ext>
            </a:extLst>
          </p:cNvPr>
          <p:cNvSpPr txBox="1"/>
          <p:nvPr/>
        </p:nvSpPr>
        <p:spPr>
          <a:xfrm>
            <a:off x="750277" y="5807055"/>
            <a:ext cx="52910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Figure and Video Guidelines | Journal of Cell Biology | Rockefeller University Press (rupress.org)</a:t>
            </a:r>
            <a:endParaRPr lang="he-IL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5F19023-F6F8-4E78-AB3D-48A0DC799EAF}"/>
              </a:ext>
            </a:extLst>
          </p:cNvPr>
          <p:cNvGrpSpPr/>
          <p:nvPr/>
        </p:nvGrpSpPr>
        <p:grpSpPr>
          <a:xfrm>
            <a:off x="2182600" y="1521138"/>
            <a:ext cx="7717383" cy="4049081"/>
            <a:chOff x="750277" y="1521139"/>
            <a:chExt cx="5291015" cy="277603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1983E95F-3C1B-4C29-BBA7-8A809A99FE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0277" y="1521139"/>
              <a:ext cx="4829908" cy="1292778"/>
            </a:xfrm>
            <a:prstGeom prst="rect">
              <a:avLst/>
            </a:prstGeom>
          </p:spPr>
        </p:pic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7B3F24E-1416-40DB-B0E3-AFB2EA446F87}"/>
                </a:ext>
              </a:extLst>
            </p:cNvPr>
            <p:cNvGrpSpPr/>
            <p:nvPr/>
          </p:nvGrpSpPr>
          <p:grpSpPr>
            <a:xfrm>
              <a:off x="750277" y="3826582"/>
              <a:ext cx="5291015" cy="470595"/>
              <a:chOff x="750277" y="3826582"/>
              <a:chExt cx="5291015" cy="470595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87B45971-2DFF-49B4-90D9-10D7194D50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0277" y="3826582"/>
                <a:ext cx="5291015" cy="470595"/>
              </a:xfrm>
              <a:prstGeom prst="rect">
                <a:avLst/>
              </a:prstGeom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89D48F10-E415-46A1-BE6F-A329521D6DC2}"/>
                  </a:ext>
                </a:extLst>
              </p:cNvPr>
              <p:cNvSpPr/>
              <p:nvPr/>
            </p:nvSpPr>
            <p:spPr>
              <a:xfrm>
                <a:off x="927100" y="4132580"/>
                <a:ext cx="3566160" cy="119380"/>
              </a:xfrm>
              <a:prstGeom prst="rect">
                <a:avLst/>
              </a:prstGeom>
              <a:solidFill>
                <a:srgbClr val="FFC00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F87CEE1D-97F9-4F06-B4F8-04F01D7E2944}"/>
                </a:ext>
              </a:extLst>
            </p:cNvPr>
            <p:cNvGrpSpPr/>
            <p:nvPr/>
          </p:nvGrpSpPr>
          <p:grpSpPr>
            <a:xfrm>
              <a:off x="750277" y="2539811"/>
              <a:ext cx="5291015" cy="1240739"/>
              <a:chOff x="750277" y="2539811"/>
              <a:chExt cx="5291015" cy="1240739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8B2D2F9E-B276-4E37-AB25-084E45B171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0277" y="2539811"/>
                <a:ext cx="5291015" cy="1240739"/>
              </a:xfrm>
              <a:prstGeom prst="rect">
                <a:avLst/>
              </a:prstGeom>
            </p:spPr>
          </p:pic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247F79B-E4FC-4FA1-9637-DF0D0765E5DD}"/>
                  </a:ext>
                </a:extLst>
              </p:cNvPr>
              <p:cNvSpPr/>
              <p:nvPr/>
            </p:nvSpPr>
            <p:spPr>
              <a:xfrm>
                <a:off x="769620" y="3040800"/>
                <a:ext cx="2070100" cy="119380"/>
              </a:xfrm>
              <a:prstGeom prst="rect">
                <a:avLst/>
              </a:prstGeom>
              <a:solidFill>
                <a:srgbClr val="FFC00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5855557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C18E83-57DD-4631-A553-395908AA5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54</a:t>
            </a:fld>
            <a:endParaRPr lang="en-US"/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id="{15C51498-B154-4F3D-BAF8-02CF86513C26}"/>
              </a:ext>
            </a:extLst>
          </p:cNvPr>
          <p:cNvSpPr txBox="1">
            <a:spLocks/>
          </p:cNvSpPr>
          <p:nvPr/>
        </p:nvSpPr>
        <p:spPr>
          <a:xfrm>
            <a:off x="589795" y="894394"/>
            <a:ext cx="4752944" cy="6267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highlight>
                  <a:srgbClr val="C0C0C0"/>
                </a:highlight>
              </a:rPr>
              <a:t>Image integrity and standards</a:t>
            </a:r>
            <a:endParaRPr lang="he-IL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EB06D2-E923-469D-9BD6-19C05F6CF86B}"/>
              </a:ext>
            </a:extLst>
          </p:cNvPr>
          <p:cNvSpPr txBox="1"/>
          <p:nvPr/>
        </p:nvSpPr>
        <p:spPr>
          <a:xfrm>
            <a:off x="1122972" y="608405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Image integrity and standards | Nature Portfolio</a:t>
            </a:r>
            <a:endParaRPr lang="he-IL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3BB54A3-A16C-40B2-8F12-8BC582CB098E}"/>
              </a:ext>
            </a:extLst>
          </p:cNvPr>
          <p:cNvGrpSpPr/>
          <p:nvPr/>
        </p:nvGrpSpPr>
        <p:grpSpPr>
          <a:xfrm>
            <a:off x="1981200" y="1521139"/>
            <a:ext cx="8229600" cy="3132162"/>
            <a:chOff x="1981200" y="1521139"/>
            <a:chExt cx="8229600" cy="313216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5BB0E42-94F1-477D-8997-B47C82BBC4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81200" y="1521139"/>
              <a:ext cx="8229600" cy="3132162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A9E086E-C3B9-4628-9D4D-BE5C9C5C195B}"/>
                </a:ext>
              </a:extLst>
            </p:cNvPr>
            <p:cNvSpPr/>
            <p:nvPr/>
          </p:nvSpPr>
          <p:spPr>
            <a:xfrm>
              <a:off x="4389120" y="3710940"/>
              <a:ext cx="4701540" cy="861060"/>
            </a:xfrm>
            <a:prstGeom prst="rect">
              <a:avLst/>
            </a:prstGeom>
            <a:solidFill>
              <a:srgbClr val="FFC00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2AA881B-FF3F-4561-A756-DD8B2D3DCD5F}"/>
              </a:ext>
            </a:extLst>
          </p:cNvPr>
          <p:cNvGrpSpPr/>
          <p:nvPr/>
        </p:nvGrpSpPr>
        <p:grpSpPr>
          <a:xfrm>
            <a:off x="3307081" y="780739"/>
            <a:ext cx="5577838" cy="5296522"/>
            <a:chOff x="3307081" y="780739"/>
            <a:chExt cx="5577838" cy="529652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7BF3D36-983E-4CA7-B0D6-AF64E896BD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07081" y="780739"/>
              <a:ext cx="5577838" cy="5296522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64FA320-0E9B-4B46-9EFF-BE0FA64DF346}"/>
                </a:ext>
              </a:extLst>
            </p:cNvPr>
            <p:cNvSpPr/>
            <p:nvPr/>
          </p:nvSpPr>
          <p:spPr>
            <a:xfrm>
              <a:off x="3558540" y="894394"/>
              <a:ext cx="4701540" cy="1253490"/>
            </a:xfrm>
            <a:prstGeom prst="rect">
              <a:avLst/>
            </a:prstGeom>
            <a:solidFill>
              <a:srgbClr val="FFC00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9220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C18E83-57DD-4631-A553-395908AA5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55</a:t>
            </a:fld>
            <a:endParaRPr lang="en-US"/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id="{15C51498-B154-4F3D-BAF8-02CF86513C26}"/>
              </a:ext>
            </a:extLst>
          </p:cNvPr>
          <p:cNvSpPr txBox="1">
            <a:spLocks/>
          </p:cNvSpPr>
          <p:nvPr/>
        </p:nvSpPr>
        <p:spPr>
          <a:xfrm>
            <a:off x="589795" y="894394"/>
            <a:ext cx="4752944" cy="6267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highlight>
                  <a:srgbClr val="C0C0C0"/>
                </a:highlight>
              </a:rPr>
              <a:t>Image integrity and standards</a:t>
            </a:r>
            <a:endParaRPr lang="he-IL" sz="28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8F4E458-96FA-4D03-9A84-30C756C73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899" y="1521139"/>
            <a:ext cx="6065451" cy="1220029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1A8723BF-D390-49CE-8A2E-AE8DFE1183FB}"/>
              </a:ext>
            </a:extLst>
          </p:cNvPr>
          <p:cNvGrpSpPr/>
          <p:nvPr/>
        </p:nvGrpSpPr>
        <p:grpSpPr>
          <a:xfrm>
            <a:off x="3208019" y="2291454"/>
            <a:ext cx="5775962" cy="4106492"/>
            <a:chOff x="2582131" y="2114158"/>
            <a:chExt cx="7027736" cy="493923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1568D87-7BF8-491E-8FFB-4509437A0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04998" y="2114158"/>
              <a:ext cx="6982003" cy="262968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F16F73C-2531-463D-A52D-49570EACBA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82131" y="4743842"/>
              <a:ext cx="7027736" cy="2309549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081E4586-5975-4DDD-8326-AA7C11B95BAA}"/>
              </a:ext>
            </a:extLst>
          </p:cNvPr>
          <p:cNvSpPr txBox="1"/>
          <p:nvPr/>
        </p:nvSpPr>
        <p:spPr>
          <a:xfrm>
            <a:off x="723899" y="613022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Instructions for preparing an initial manuscript | Science | AAAS (sciencemag.org)</a:t>
            </a:r>
            <a:endParaRPr lang="he-IL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3EE7ABB-1691-488D-9CAB-919A691680A0}"/>
              </a:ext>
            </a:extLst>
          </p:cNvPr>
          <p:cNvSpPr/>
          <p:nvPr/>
        </p:nvSpPr>
        <p:spPr>
          <a:xfrm>
            <a:off x="3208018" y="4677255"/>
            <a:ext cx="5381035" cy="1253490"/>
          </a:xfrm>
          <a:prstGeom prst="rect">
            <a:avLst/>
          </a:prstGeom>
          <a:solidFill>
            <a:srgbClr val="FFC00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5481156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13C36A-BB2C-426A-BA97-0492DBA77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56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6AC42F-B99E-4CD6-89DE-1345FA0BCE4E}"/>
              </a:ext>
            </a:extLst>
          </p:cNvPr>
          <p:cNvSpPr txBox="1"/>
          <p:nvPr/>
        </p:nvSpPr>
        <p:spPr>
          <a:xfrm>
            <a:off x="706582" y="950897"/>
            <a:ext cx="52757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C0C0C0"/>
                </a:highlight>
              </a:rPr>
              <a:t>Macro programming - resources</a:t>
            </a:r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0BC3F1B9-FA41-472F-9F6B-1483F70FC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656" y="2243044"/>
            <a:ext cx="1841335" cy="2706074"/>
          </a:xfrm>
          <a:prstGeom prst="rect">
            <a:avLst/>
          </a:prstGeom>
        </p:spPr>
      </p:pic>
      <p:pic>
        <p:nvPicPr>
          <p:cNvPr id="5" name="Picture 4">
            <a:hlinkClick r:id="rId4"/>
            <a:extLst>
              <a:ext uri="{FF2B5EF4-FFF2-40B4-BE49-F238E27FC236}">
                <a16:creationId xmlns:a16="http://schemas.microsoft.com/office/drawing/2014/main" id="{843A3493-DAD9-4B78-8656-478446EE20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7693" y="2272686"/>
            <a:ext cx="1903358" cy="2766144"/>
          </a:xfrm>
          <a:prstGeom prst="rect">
            <a:avLst/>
          </a:prstGeom>
        </p:spPr>
      </p:pic>
      <p:pic>
        <p:nvPicPr>
          <p:cNvPr id="6" name="Picture 5">
            <a:hlinkClick r:id="rId6"/>
            <a:extLst>
              <a:ext uri="{FF2B5EF4-FFF2-40B4-BE49-F238E27FC236}">
                <a16:creationId xmlns:a16="http://schemas.microsoft.com/office/drawing/2014/main" id="{808C14AD-274E-445B-A56D-81AC595825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29558" y="2243044"/>
            <a:ext cx="2936997" cy="2039018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7" name="Picture 6">
            <a:hlinkClick r:id="rId8"/>
            <a:extLst>
              <a:ext uri="{FF2B5EF4-FFF2-40B4-BE49-F238E27FC236}">
                <a16:creationId xmlns:a16="http://schemas.microsoft.com/office/drawing/2014/main" id="{89C5684C-3DC7-477A-A24A-0FDE0F6AF18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29559" y="4577292"/>
            <a:ext cx="2936996" cy="460997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8" name="Picture 7">
            <a:hlinkClick r:id="rId10"/>
            <a:extLst>
              <a:ext uri="{FF2B5EF4-FFF2-40B4-BE49-F238E27FC236}">
                <a16:creationId xmlns:a16="http://schemas.microsoft.com/office/drawing/2014/main" id="{A57203A3-0F68-4E86-A5D4-F754ECDE597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86258" y="5132902"/>
            <a:ext cx="4631878" cy="1631405"/>
          </a:xfrm>
          <a:prstGeom prst="rect">
            <a:avLst/>
          </a:prstGeom>
        </p:spPr>
      </p:pic>
      <p:pic>
        <p:nvPicPr>
          <p:cNvPr id="9" name="Picture 8">
            <a:hlinkClick r:id="rId12"/>
            <a:extLst>
              <a:ext uri="{FF2B5EF4-FFF2-40B4-BE49-F238E27FC236}">
                <a16:creationId xmlns:a16="http://schemas.microsoft.com/office/drawing/2014/main" id="{1007C612-A973-4E76-BA04-4BC6711776B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009753" y="2302188"/>
            <a:ext cx="3835803" cy="27361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4A338B8-8BA7-4FE4-8583-196FE0190855}"/>
              </a:ext>
            </a:extLst>
          </p:cNvPr>
          <p:cNvSpPr txBox="1"/>
          <p:nvPr/>
        </p:nvSpPr>
        <p:spPr>
          <a:xfrm>
            <a:off x="706582" y="1568189"/>
            <a:ext cx="52757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highlight>
                  <a:srgbClr val="C0C0C0"/>
                </a:highlight>
              </a:rPr>
              <a:t>Each image is a clickable link</a:t>
            </a:r>
          </a:p>
        </p:txBody>
      </p:sp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F5A1062E-3662-4D62-82A4-44BB0D62B13F}"/>
              </a:ext>
            </a:extLst>
          </p:cNvPr>
          <p:cNvSpPr/>
          <p:nvPr/>
        </p:nvSpPr>
        <p:spPr>
          <a:xfrm>
            <a:off x="1122972" y="5764568"/>
            <a:ext cx="3144049" cy="1093431"/>
          </a:xfrm>
          <a:prstGeom prst="wedgeEllipseCallout">
            <a:avLst>
              <a:gd name="adj1" fmla="val -29401"/>
              <a:gd name="adj2" fmla="val -1229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b">
            <a:normAutofit fontScale="92500" lnSpcReduction="10000"/>
          </a:bodyPr>
          <a:lstStyle/>
          <a:p>
            <a:pPr algn="ctr"/>
            <a:r>
              <a:rPr lang="en-US" sz="1600" b="1" dirty="0">
                <a:solidFill>
                  <a:schemeClr val="accent6"/>
                </a:solidFill>
              </a:rPr>
              <a:t>At least try exercise #1 – that’s the best and easiest way to start</a:t>
            </a:r>
            <a:endParaRPr lang="he-IL" sz="1600" b="1" dirty="0">
              <a:solidFill>
                <a:schemeClr val="accent6"/>
              </a:solidFill>
            </a:endParaRPr>
          </a:p>
        </p:txBody>
      </p:sp>
      <p:sp>
        <p:nvSpPr>
          <p:cNvPr id="12" name="Speech Bubble: Oval 11">
            <a:extLst>
              <a:ext uri="{FF2B5EF4-FFF2-40B4-BE49-F238E27FC236}">
                <a16:creationId xmlns:a16="http://schemas.microsoft.com/office/drawing/2014/main" id="{6169AB90-6692-404F-BE09-69C3A8B84E1C}"/>
              </a:ext>
            </a:extLst>
          </p:cNvPr>
          <p:cNvSpPr/>
          <p:nvPr/>
        </p:nvSpPr>
        <p:spPr>
          <a:xfrm>
            <a:off x="6563600" y="4244675"/>
            <a:ext cx="2281956" cy="793614"/>
          </a:xfrm>
          <a:prstGeom prst="wedgeEllipseCallout">
            <a:avLst>
              <a:gd name="adj1" fmla="val -29401"/>
              <a:gd name="adj2" fmla="val -122961"/>
            </a:avLst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1" anchor="b">
            <a:normAutofit fontScale="70000" lnSpcReduction="20000"/>
          </a:bodyPr>
          <a:lstStyle/>
          <a:p>
            <a:pPr algn="ctr"/>
            <a:r>
              <a:rPr lang="en-US" sz="1600" b="1" dirty="0">
                <a:solidFill>
                  <a:schemeClr val="accent6"/>
                </a:solidFill>
              </a:rPr>
              <a:t>Take your time here, Anna is a great teacher!</a:t>
            </a:r>
          </a:p>
          <a:p>
            <a:pPr algn="ctr"/>
            <a:r>
              <a:rPr lang="en-US" sz="1600" b="1" dirty="0">
                <a:solidFill>
                  <a:schemeClr val="accent6"/>
                </a:solidFill>
              </a:rPr>
              <a:t>Good for weekends.</a:t>
            </a:r>
            <a:endParaRPr lang="he-IL" sz="16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989900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850755-D732-59CD-B228-D5B6950FF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57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CE5CB9-F70A-CFE0-8F6F-11C359DCB7F6}"/>
              </a:ext>
            </a:extLst>
          </p:cNvPr>
          <p:cNvSpPr txBox="1"/>
          <p:nvPr/>
        </p:nvSpPr>
        <p:spPr>
          <a:xfrm>
            <a:off x="1125416" y="256087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2"/>
              </a:rPr>
              <a:t>(46) Johanna M. Dela Cruz - YouTube</a:t>
            </a:r>
            <a:endParaRPr lang="he-I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C6EA4B-5629-F460-B537-0AD040BCCF59}"/>
              </a:ext>
            </a:extLst>
          </p:cNvPr>
          <p:cNvSpPr txBox="1"/>
          <p:nvPr/>
        </p:nvSpPr>
        <p:spPr>
          <a:xfrm>
            <a:off x="1125416" y="3059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(46) </a:t>
            </a:r>
            <a:r>
              <a:rPr lang="en-US" dirty="0" err="1">
                <a:hlinkClick r:id="rId3"/>
              </a:rPr>
              <a:t>haesleinhuepf</a:t>
            </a:r>
            <a:r>
              <a:rPr lang="en-US" dirty="0">
                <a:hlinkClick r:id="rId3"/>
              </a:rPr>
              <a:t> - YouTube</a:t>
            </a:r>
            <a:endParaRPr lang="he-IL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63A2E2-8414-142C-1A8F-20A2C4CF850A}"/>
              </a:ext>
            </a:extLst>
          </p:cNvPr>
          <p:cNvSpPr txBox="1"/>
          <p:nvPr/>
        </p:nvSpPr>
        <p:spPr>
          <a:xfrm>
            <a:off x="1125416" y="355845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NEUBIAS - YouTube</a:t>
            </a:r>
            <a:endParaRPr lang="he-IL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5D6B8B-F276-6458-8243-319AC20A2CD8}"/>
              </a:ext>
            </a:extLst>
          </p:cNvPr>
          <p:cNvSpPr txBox="1"/>
          <p:nvPr/>
        </p:nvSpPr>
        <p:spPr>
          <a:xfrm>
            <a:off x="706582" y="950897"/>
            <a:ext cx="52757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highlight>
                  <a:srgbClr val="C0C0C0"/>
                </a:highlight>
              </a:rPr>
              <a:t>Softwre</a:t>
            </a:r>
            <a:r>
              <a:rPr lang="en-US" sz="2800" dirty="0">
                <a:highlight>
                  <a:srgbClr val="C0C0C0"/>
                </a:highlight>
              </a:rPr>
              <a:t> Tutorials - resources</a:t>
            </a:r>
          </a:p>
        </p:txBody>
      </p:sp>
    </p:spTree>
    <p:extLst>
      <p:ext uri="{BB962C8B-B14F-4D97-AF65-F5344CB8AC3E}">
        <p14:creationId xmlns:p14="http://schemas.microsoft.com/office/powerpoint/2010/main" val="425409162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D238A8A-E1EB-4944-AEDD-013A1FACA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58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B04038-99BD-4ACD-9689-6811FCFE8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4836" y="1791627"/>
            <a:ext cx="2669628" cy="41576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A9CD01-D3FF-4DDE-A382-E46262BCD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970" y="1214043"/>
            <a:ext cx="6116149" cy="47351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040295E-D91A-4471-8D19-D3B203B4E39F}"/>
              </a:ext>
            </a:extLst>
          </p:cNvPr>
          <p:cNvSpPr txBox="1"/>
          <p:nvPr/>
        </p:nvSpPr>
        <p:spPr>
          <a:xfrm>
            <a:off x="1122972" y="6084054"/>
            <a:ext cx="6094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Microscopy for Dummies (zeiss.com)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76044409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C18E83-57DD-4631-A553-395908AA5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59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78FE11-AED3-4D0E-9260-E98DF3050C0E}"/>
              </a:ext>
            </a:extLst>
          </p:cNvPr>
          <p:cNvSpPr txBox="1"/>
          <p:nvPr/>
        </p:nvSpPr>
        <p:spPr>
          <a:xfrm>
            <a:off x="3411940" y="2347415"/>
            <a:ext cx="6060796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/>
              <a:t>Questions?</a:t>
            </a:r>
          </a:p>
          <a:p>
            <a:pPr algn="ctr"/>
            <a:r>
              <a:rPr lang="en-US" sz="3600" dirty="0"/>
              <a:t>Keep in mind: It is an intro; we’re not expecting you to remember it all today.</a:t>
            </a:r>
          </a:p>
        </p:txBody>
      </p:sp>
    </p:spTree>
    <p:extLst>
      <p:ext uri="{BB962C8B-B14F-4D97-AF65-F5344CB8AC3E}">
        <p14:creationId xmlns:p14="http://schemas.microsoft.com/office/powerpoint/2010/main" val="1394385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E62C2B8-0DD7-47B2-A3C1-6F257A948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6</a:t>
            </a:fld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D4BDA37-B025-4952-BA47-099769BD6593}"/>
              </a:ext>
            </a:extLst>
          </p:cNvPr>
          <p:cNvSpPr txBox="1"/>
          <p:nvPr/>
        </p:nvSpPr>
        <p:spPr>
          <a:xfrm rot="16200000">
            <a:off x="8981801" y="3611480"/>
            <a:ext cx="58976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bg1">
                    <a:lumMod val="50000"/>
                  </a:schemeClr>
                </a:solidFill>
              </a:rPr>
              <a:t>Image sources: </a:t>
            </a:r>
            <a:r>
              <a:rPr lang="en-GB" sz="800" dirty="0" err="1">
                <a:solidFill>
                  <a:schemeClr val="bg1">
                    <a:lumMod val="50000"/>
                  </a:schemeClr>
                </a:solidFill>
              </a:rPr>
              <a:t>Akanksha</a:t>
            </a:r>
            <a:r>
              <a:rPr lang="en-GB" sz="800" dirty="0">
                <a:solidFill>
                  <a:schemeClr val="bg1">
                    <a:lumMod val="50000"/>
                  </a:schemeClr>
                </a:solidFill>
              </a:rPr>
              <a:t> Jain, </a:t>
            </a:r>
            <a:r>
              <a:rPr lang="en-GB" sz="800" dirty="0" err="1">
                <a:solidFill>
                  <a:schemeClr val="bg1">
                    <a:lumMod val="50000"/>
                  </a:schemeClr>
                </a:solidFill>
              </a:rPr>
              <a:t>Tomancak</a:t>
            </a:r>
            <a:r>
              <a:rPr lang="en-GB" sz="800" dirty="0">
                <a:solidFill>
                  <a:schemeClr val="bg1">
                    <a:lumMod val="50000"/>
                  </a:schemeClr>
                </a:solidFill>
              </a:rPr>
              <a:t> lab, </a:t>
            </a:r>
            <a:r>
              <a:rPr lang="en-GB" sz="800" dirty="0" err="1">
                <a:solidFill>
                  <a:schemeClr val="bg1">
                    <a:lumMod val="50000"/>
                  </a:schemeClr>
                </a:solidFill>
              </a:rPr>
              <a:t>MPI</a:t>
            </a:r>
            <a:r>
              <a:rPr lang="en-GB" sz="8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GB" sz="800" dirty="0" err="1">
                <a:solidFill>
                  <a:schemeClr val="bg1">
                    <a:lumMod val="50000"/>
                  </a:schemeClr>
                </a:solidFill>
              </a:rPr>
              <a:t>CBG</a:t>
            </a:r>
            <a:r>
              <a:rPr lang="en-GB" sz="800" dirty="0">
                <a:solidFill>
                  <a:schemeClr val="bg1">
                    <a:lumMod val="50000"/>
                  </a:schemeClr>
                </a:solidFill>
              </a:rPr>
              <a:t> (</a:t>
            </a:r>
            <a:r>
              <a:rPr lang="en-GB" sz="800" dirty="0" err="1">
                <a:solidFill>
                  <a:schemeClr val="bg1">
                    <a:lumMod val="50000"/>
                  </a:schemeClr>
                </a:solidFill>
              </a:rPr>
              <a:t>SPIM</a:t>
            </a:r>
            <a:r>
              <a:rPr lang="en-GB" sz="800" dirty="0">
                <a:solidFill>
                  <a:schemeClr val="bg1">
                    <a:lumMod val="50000"/>
                  </a:schemeClr>
                </a:solidFill>
              </a:rPr>
              <a:t> image)</a:t>
            </a:r>
          </a:p>
          <a:p>
            <a:r>
              <a:rPr lang="en-GB" sz="800" dirty="0">
                <a:solidFill>
                  <a:schemeClr val="bg1">
                    <a:lumMod val="50000"/>
                  </a:schemeClr>
                </a:solidFill>
                <a:hlinkClick r:id="rId2"/>
              </a:rPr>
              <a:t>https://commons.wikimedia.org/wiki/User:Acagastya</a:t>
            </a:r>
            <a:r>
              <a:rPr lang="en-GB" sz="800" dirty="0">
                <a:solidFill>
                  <a:schemeClr val="bg1">
                    <a:lumMod val="50000"/>
                  </a:schemeClr>
                </a:solidFill>
              </a:rPr>
              <a:t> (</a:t>
            </a:r>
            <a:r>
              <a:rPr lang="en-GB" sz="800" dirty="0" err="1">
                <a:solidFill>
                  <a:schemeClr val="bg1">
                    <a:lumMod val="50000"/>
                  </a:schemeClr>
                </a:solidFill>
              </a:rPr>
              <a:t>Miroscope</a:t>
            </a:r>
            <a:r>
              <a:rPr lang="en-GB" sz="800" dirty="0">
                <a:solidFill>
                  <a:schemeClr val="bg1">
                    <a:lumMod val="50000"/>
                  </a:schemeClr>
                </a:solidFill>
              </a:rPr>
              <a:t>, public domain)</a:t>
            </a:r>
          </a:p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  <a:hlinkClick r:id="rId3" tooltip="w:User:Muhammad Mahdi Karim"/>
              </a:rPr>
              <a:t>Muhammad Mahdi Karim</a:t>
            </a:r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 (Drosophila, GFDL 1.2)</a:t>
            </a:r>
            <a:endParaRPr lang="en-GB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C89F7041-5B02-44A9-83F8-1F8E5102C55F}"/>
              </a:ext>
            </a:extLst>
          </p:cNvPr>
          <p:cNvGrpSpPr/>
          <p:nvPr/>
        </p:nvGrpSpPr>
        <p:grpSpPr>
          <a:xfrm>
            <a:off x="6503889" y="4055804"/>
            <a:ext cx="3016053" cy="2735319"/>
            <a:chOff x="4200635" y="4133443"/>
            <a:chExt cx="3016053" cy="2735319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4776A285-F755-4147-B15B-A03897548A18}"/>
                </a:ext>
              </a:extLst>
            </p:cNvPr>
            <p:cNvSpPr/>
            <p:nvPr/>
          </p:nvSpPr>
          <p:spPr>
            <a:xfrm>
              <a:off x="4200635" y="4133443"/>
              <a:ext cx="3016053" cy="273531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1368335-D27F-46D9-B27B-FDA82EC1BD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19519" y="4443403"/>
              <a:ext cx="1539001" cy="2007257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F9008BE-A5B6-49AD-8F4D-70615102A260}"/>
                </a:ext>
              </a:extLst>
            </p:cNvPr>
            <p:cNvSpPr txBox="1"/>
            <p:nvPr/>
          </p:nvSpPr>
          <p:spPr>
            <a:xfrm>
              <a:off x="4823558" y="6367039"/>
              <a:ext cx="18054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Image processing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DFFDDE8-279D-44DE-8AA4-7603F58E1EF5}"/>
              </a:ext>
            </a:extLst>
          </p:cNvPr>
          <p:cNvGrpSpPr/>
          <p:nvPr/>
        </p:nvGrpSpPr>
        <p:grpSpPr>
          <a:xfrm>
            <a:off x="1068116" y="3049055"/>
            <a:ext cx="5027417" cy="5310557"/>
            <a:chOff x="-1235140" y="3126694"/>
            <a:chExt cx="5027417" cy="5310557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9EC65F7-F052-4A31-B4E3-DEB8C92F68C3}"/>
                </a:ext>
              </a:extLst>
            </p:cNvPr>
            <p:cNvSpPr/>
            <p:nvPr/>
          </p:nvSpPr>
          <p:spPr>
            <a:xfrm>
              <a:off x="-1235140" y="3126694"/>
              <a:ext cx="5027417" cy="5310557"/>
            </a:xfrm>
            <a:prstGeom prst="ellipse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5" descr="File:Compound Microscope (cropped).JPG">
              <a:extLst>
                <a:ext uri="{FF2B5EF4-FFF2-40B4-BE49-F238E27FC236}">
                  <a16:creationId xmlns:a16="http://schemas.microsoft.com/office/drawing/2014/main" id="{CDC2E25A-C094-4AB4-AB22-359329C082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2342" y="3497957"/>
              <a:ext cx="1544269" cy="2207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91014D45-59B8-4D55-89AF-8C7DCEFACB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42625" y="4345274"/>
              <a:ext cx="1531891" cy="2061202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545B0B0-1DD1-4059-BEAC-C53816F7E115}"/>
                </a:ext>
              </a:extLst>
            </p:cNvPr>
            <p:cNvSpPr txBox="1"/>
            <p:nvPr/>
          </p:nvSpPr>
          <p:spPr>
            <a:xfrm>
              <a:off x="210883" y="6388108"/>
              <a:ext cx="29636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Imaging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2D76D31-F70C-412C-AE70-5E589CA67693}"/>
              </a:ext>
            </a:extLst>
          </p:cNvPr>
          <p:cNvGrpSpPr/>
          <p:nvPr/>
        </p:nvGrpSpPr>
        <p:grpSpPr>
          <a:xfrm>
            <a:off x="8603843" y="3743267"/>
            <a:ext cx="3004423" cy="2741991"/>
            <a:chOff x="6300589" y="3820906"/>
            <a:chExt cx="3004423" cy="2741991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2AEC6EB-0B9C-4D08-B702-5024A75C39DE}"/>
                </a:ext>
              </a:extLst>
            </p:cNvPr>
            <p:cNvSpPr/>
            <p:nvPr/>
          </p:nvSpPr>
          <p:spPr>
            <a:xfrm>
              <a:off x="6300589" y="3820906"/>
              <a:ext cx="3004423" cy="273079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3" name="Bild 2">
              <a:extLst>
                <a:ext uri="{FF2B5EF4-FFF2-40B4-BE49-F238E27FC236}">
                  <a16:creationId xmlns:a16="http://schemas.microsoft.com/office/drawing/2014/main" id="{2255849B-7CE7-4C53-AA54-CD8A80579C6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319" t="11426"/>
            <a:stretch/>
          </p:blipFill>
          <p:spPr bwMode="auto">
            <a:xfrm>
              <a:off x="6628997" y="4591163"/>
              <a:ext cx="1137811" cy="11071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5A43D2D8-8EAB-4D9D-A1D5-BE17AFFC8F6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849702" y="4328142"/>
              <a:ext cx="1262872" cy="1504409"/>
              <a:chOff x="23937828" y="21882668"/>
              <a:chExt cx="5841906" cy="6959232"/>
            </a:xfrm>
          </p:grpSpPr>
          <p:pic>
            <p:nvPicPr>
              <p:cNvPr id="46" name="Picture 205" descr="fmiso_analysis_BIOTEC2012_stat_test_algorithms3_boxplot">
                <a:extLst>
                  <a:ext uri="{FF2B5EF4-FFF2-40B4-BE49-F238E27FC236}">
                    <a16:creationId xmlns:a16="http://schemas.microsoft.com/office/drawing/2014/main" id="{6A47AD86-89CA-47AA-8030-1CE812AD8B5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831"/>
              <a:stretch>
                <a:fillRect/>
              </a:stretch>
            </p:blipFill>
            <p:spPr bwMode="auto">
              <a:xfrm>
                <a:off x="24182209" y="21882668"/>
                <a:ext cx="5597525" cy="50482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7" name="Text Box 222">
                <a:extLst>
                  <a:ext uri="{FF2B5EF4-FFF2-40B4-BE49-F238E27FC236}">
                    <a16:creationId xmlns:a16="http://schemas.microsoft.com/office/drawing/2014/main" id="{A3727F28-77A5-4A61-9C6E-90918B0C1233}"/>
                  </a:ext>
                </a:extLst>
              </p:cNvPr>
              <p:cNvSpPr txBox="1">
                <a:spLocks noChangeAspect="1" noChangeArrowheads="1"/>
              </p:cNvSpPr>
              <p:nvPr/>
            </p:nvSpPr>
            <p:spPr bwMode="auto">
              <a:xfrm rot="16200000">
                <a:off x="22107525" y="25425318"/>
                <a:ext cx="4514850" cy="854244"/>
              </a:xfrm>
              <a:prstGeom prst="rect">
                <a:avLst/>
              </a:prstGeom>
              <a:noFill/>
              <a:ln>
                <a:noFill/>
              </a:ln>
              <a:effectLst>
                <a:prstShdw prst="shdw18" dist="17961" dir="13500000">
                  <a:schemeClr val="accent1">
                    <a:gamma/>
                    <a:shade val="60000"/>
                    <a:invGamma/>
                  </a:schemeClr>
                </a:prst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defTabSz="4176713" eaLnBrk="0" hangingPunct="0"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defTabSz="4176713" eaLnBrk="0" hangingPunct="0"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defTabSz="4176713" eaLnBrk="0" hangingPunct="0"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defTabSz="4176713" eaLnBrk="0" hangingPunct="0"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defTabSz="4176713" eaLnBrk="0" hangingPunct="0"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r>
                  <a:rPr lang="en-GB" altLang="en-US" sz="600"/>
                  <a:t>Volume in ml</a:t>
                </a:r>
              </a:p>
            </p:txBody>
          </p:sp>
          <p:sp>
            <p:nvSpPr>
              <p:cNvPr id="48" name="Text Box 223">
                <a:extLst>
                  <a:ext uri="{FF2B5EF4-FFF2-40B4-BE49-F238E27FC236}">
                    <a16:creationId xmlns:a16="http://schemas.microsoft.com/office/drawing/2014/main" id="{9E46C0DA-9C5A-404E-A133-B71CC5980E11}"/>
                  </a:ext>
                </a:extLst>
              </p:cNvPr>
              <p:cNvSpPr txBox="1">
                <a:spLocks noChangeAspect="1" noChangeArrowheads="1"/>
              </p:cNvSpPr>
              <p:nvPr/>
            </p:nvSpPr>
            <p:spPr bwMode="auto">
              <a:xfrm>
                <a:off x="24872679" y="26706288"/>
                <a:ext cx="2195512" cy="2135612"/>
              </a:xfrm>
              <a:prstGeom prst="rect">
                <a:avLst/>
              </a:prstGeom>
              <a:noFill/>
              <a:ln>
                <a:noFill/>
              </a:ln>
              <a:effectLst>
                <a:prstShdw prst="shdw18" dist="17961" dir="13500000">
                  <a:schemeClr val="accent1">
                    <a:gamma/>
                    <a:shade val="60000"/>
                    <a:invGamma/>
                  </a:schemeClr>
                </a:prst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defTabSz="4176713" eaLnBrk="0" hangingPunct="0"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defTabSz="4176713" eaLnBrk="0" hangingPunct="0"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defTabSz="4176713" eaLnBrk="0" hangingPunct="0"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defTabSz="4176713" eaLnBrk="0" hangingPunct="0"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defTabSz="4176713" eaLnBrk="0" hangingPunct="0"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r>
                  <a:rPr lang="en-GB" altLang="en-US" sz="600" dirty="0"/>
                  <a:t>Ant based delineation</a:t>
                </a:r>
              </a:p>
            </p:txBody>
          </p:sp>
          <p:sp>
            <p:nvSpPr>
              <p:cNvPr id="49" name="Text Box 224">
                <a:extLst>
                  <a:ext uri="{FF2B5EF4-FFF2-40B4-BE49-F238E27FC236}">
                    <a16:creationId xmlns:a16="http://schemas.microsoft.com/office/drawing/2014/main" id="{AED3B49F-FF65-4530-823D-D63B1D3C77BB}"/>
                  </a:ext>
                </a:extLst>
              </p:cNvPr>
              <p:cNvSpPr txBox="1">
                <a:spLocks noChangeAspect="1" noChangeArrowheads="1"/>
              </p:cNvSpPr>
              <p:nvPr/>
            </p:nvSpPr>
            <p:spPr bwMode="auto">
              <a:xfrm>
                <a:off x="26768155" y="26722164"/>
                <a:ext cx="2690815" cy="1708490"/>
              </a:xfrm>
              <a:prstGeom prst="rect">
                <a:avLst/>
              </a:prstGeom>
              <a:noFill/>
              <a:ln>
                <a:noFill/>
              </a:ln>
              <a:effectLst>
                <a:prstShdw prst="shdw18" dist="17961" dir="13500000">
                  <a:schemeClr val="accent1">
                    <a:gamma/>
                    <a:shade val="60000"/>
                    <a:invGamma/>
                  </a:schemeClr>
                </a:prst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defTabSz="4176713" eaLnBrk="0" hangingPunct="0"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defTabSz="4176713" eaLnBrk="0" hangingPunct="0"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defTabSz="4176713" eaLnBrk="0" hangingPunct="0"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defTabSz="4176713" eaLnBrk="0" hangingPunct="0"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defTabSz="4176713" eaLnBrk="0" hangingPunct="0"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r>
                  <a:rPr lang="en-GB" altLang="en-US" sz="600" dirty="0"/>
                  <a:t>Delineation from exp. observers</a:t>
                </a:r>
              </a:p>
            </p:txBody>
          </p:sp>
          <p:sp>
            <p:nvSpPr>
              <p:cNvPr id="50" name="Rectangle 15">
                <a:extLst>
                  <a:ext uri="{FF2B5EF4-FFF2-40B4-BE49-F238E27FC236}">
                    <a16:creationId xmlns:a16="http://schemas.microsoft.com/office/drawing/2014/main" id="{3A47A50C-6F02-4DDB-97B6-A2BD77FB58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87250" y="22964775"/>
                <a:ext cx="4092575" cy="585788"/>
              </a:xfrm>
              <a:prstGeom prst="rect">
                <a:avLst/>
              </a:prstGeom>
              <a:noFill/>
              <a:ln>
                <a:noFill/>
              </a:ln>
              <a:effectLst>
                <a:prstShdw prst="shdw17" dist="17961" dir="13500000">
                  <a:srgbClr val="708688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5715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83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>
                  <a:lnSpc>
                    <a:spcPct val="115000"/>
                  </a:lnSpc>
                </a:pPr>
                <a:r>
                  <a:rPr lang="en-GB" altLang="en-US" sz="600" b="1"/>
                  <a:t>Box plot (Volume)</a:t>
                </a: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386E7D7-2936-4659-B1DE-882BE446BAF5}"/>
                </a:ext>
              </a:extLst>
            </p:cNvPr>
            <p:cNvSpPr txBox="1"/>
            <p:nvPr/>
          </p:nvSpPr>
          <p:spPr>
            <a:xfrm>
              <a:off x="6687993" y="5916566"/>
              <a:ext cx="24156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Image analysis</a:t>
              </a:r>
            </a:p>
            <a:p>
              <a:pPr algn="ctr"/>
              <a:r>
                <a:rPr lang="en-US" dirty="0"/>
                <a:t>Bio-statistics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8F65022-EA7C-4B34-9190-5CAD0A29AF8D}"/>
              </a:ext>
            </a:extLst>
          </p:cNvPr>
          <p:cNvGrpSpPr>
            <a:grpSpLocks noChangeAspect="1"/>
          </p:cNvGrpSpPr>
          <p:nvPr/>
        </p:nvGrpSpPr>
        <p:grpSpPr>
          <a:xfrm>
            <a:off x="6448837" y="1154376"/>
            <a:ext cx="2415640" cy="2064407"/>
            <a:chOff x="7094572" y="1121725"/>
            <a:chExt cx="2415640" cy="2064407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6418A746-66C0-42D4-83F7-050FF1610C69}"/>
                </a:ext>
              </a:extLst>
            </p:cNvPr>
            <p:cNvSpPr/>
            <p:nvPr/>
          </p:nvSpPr>
          <p:spPr>
            <a:xfrm>
              <a:off x="7124174" y="1121725"/>
              <a:ext cx="2385770" cy="2064407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010FCF6-C71F-43E6-AC9D-30C3BC8777D4}"/>
                </a:ext>
              </a:extLst>
            </p:cNvPr>
            <p:cNvSpPr txBox="1"/>
            <p:nvPr/>
          </p:nvSpPr>
          <p:spPr>
            <a:xfrm>
              <a:off x="7094572" y="2708286"/>
              <a:ext cx="2415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Modeling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0FF2B868-5452-4816-B7E0-47EA659C9BE1}"/>
              </a:ext>
            </a:extLst>
          </p:cNvPr>
          <p:cNvGrpSpPr>
            <a:grpSpLocks noChangeAspect="1"/>
          </p:cNvGrpSpPr>
          <p:nvPr/>
        </p:nvGrpSpPr>
        <p:grpSpPr>
          <a:xfrm>
            <a:off x="3003543" y="778305"/>
            <a:ext cx="2534623" cy="2062181"/>
            <a:chOff x="3475114" y="-4984"/>
            <a:chExt cx="3849140" cy="3131678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6BBF32A7-9413-496E-B46E-522A6D6D0AE9}"/>
                </a:ext>
              </a:extLst>
            </p:cNvPr>
            <p:cNvSpPr/>
            <p:nvPr/>
          </p:nvSpPr>
          <p:spPr>
            <a:xfrm>
              <a:off x="3475114" y="-4984"/>
              <a:ext cx="3849140" cy="3131678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6" name="Picture 9" descr="File:Drosophila.jpg">
              <a:extLst>
                <a:ext uri="{FF2B5EF4-FFF2-40B4-BE49-F238E27FC236}">
                  <a16:creationId xmlns:a16="http://schemas.microsoft.com/office/drawing/2014/main" id="{B17D97EA-984C-4A66-8E4E-6E1A5D8E22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23894" y="513496"/>
              <a:ext cx="2668781" cy="17780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A68A12C-96C9-4840-9265-8273419407EF}"/>
                </a:ext>
              </a:extLst>
            </p:cNvPr>
            <p:cNvSpPr txBox="1"/>
            <p:nvPr/>
          </p:nvSpPr>
          <p:spPr>
            <a:xfrm>
              <a:off x="3848003" y="2273261"/>
              <a:ext cx="29636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Observation</a:t>
              </a:r>
            </a:p>
          </p:txBody>
        </p:sp>
      </p:grpSp>
      <p:sp>
        <p:nvSpPr>
          <p:cNvPr id="58" name="Right Arrow 31">
            <a:extLst>
              <a:ext uri="{FF2B5EF4-FFF2-40B4-BE49-F238E27FC236}">
                <a16:creationId xmlns:a16="http://schemas.microsoft.com/office/drawing/2014/main" id="{AD8F62A2-6264-4C22-A915-838B43E452D5}"/>
              </a:ext>
            </a:extLst>
          </p:cNvPr>
          <p:cNvSpPr/>
          <p:nvPr/>
        </p:nvSpPr>
        <p:spPr>
          <a:xfrm rot="5620556">
            <a:off x="4030457" y="2826576"/>
            <a:ext cx="869133" cy="669956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Arrow 32">
            <a:extLst>
              <a:ext uri="{FF2B5EF4-FFF2-40B4-BE49-F238E27FC236}">
                <a16:creationId xmlns:a16="http://schemas.microsoft.com/office/drawing/2014/main" id="{90B3D2E4-F80A-47CE-952A-9B3BCACE0882}"/>
              </a:ext>
            </a:extLst>
          </p:cNvPr>
          <p:cNvSpPr/>
          <p:nvPr/>
        </p:nvSpPr>
        <p:spPr>
          <a:xfrm>
            <a:off x="5924512" y="5117714"/>
            <a:ext cx="869133" cy="669956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60" name="Right Arrow 33">
            <a:extLst>
              <a:ext uri="{FF2B5EF4-FFF2-40B4-BE49-F238E27FC236}">
                <a16:creationId xmlns:a16="http://schemas.microsoft.com/office/drawing/2014/main" id="{12CAD0C9-BC60-41E1-ABD0-A99BBD160FE4}"/>
              </a:ext>
            </a:extLst>
          </p:cNvPr>
          <p:cNvSpPr/>
          <p:nvPr/>
        </p:nvSpPr>
        <p:spPr>
          <a:xfrm rot="13993368">
            <a:off x="8459244" y="3095890"/>
            <a:ext cx="869133" cy="669956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ight Arrow 34">
            <a:extLst>
              <a:ext uri="{FF2B5EF4-FFF2-40B4-BE49-F238E27FC236}">
                <a16:creationId xmlns:a16="http://schemas.microsoft.com/office/drawing/2014/main" id="{4FB4D364-8887-4A57-BFCA-5C571D39E0C9}"/>
              </a:ext>
            </a:extLst>
          </p:cNvPr>
          <p:cNvSpPr/>
          <p:nvPr/>
        </p:nvSpPr>
        <p:spPr>
          <a:xfrm rot="8683112">
            <a:off x="5591430" y="3182503"/>
            <a:ext cx="869133" cy="669956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Picture 10">
            <a:extLst>
              <a:ext uri="{FF2B5EF4-FFF2-40B4-BE49-F238E27FC236}">
                <a16:creationId xmlns:a16="http://schemas.microsoft.com/office/drawing/2014/main" id="{343F3C54-B8D7-4D54-A1DC-A4BC5D592D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467" y="1706299"/>
            <a:ext cx="1868380" cy="835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3" name="Title 1">
            <a:extLst>
              <a:ext uri="{FF2B5EF4-FFF2-40B4-BE49-F238E27FC236}">
                <a16:creationId xmlns:a16="http://schemas.microsoft.com/office/drawing/2014/main" id="{347A3AF7-D847-411E-953A-B2835C73A08A}"/>
              </a:ext>
            </a:extLst>
          </p:cNvPr>
          <p:cNvSpPr txBox="1">
            <a:spLocks/>
          </p:cNvSpPr>
          <p:nvPr/>
        </p:nvSpPr>
        <p:spPr>
          <a:xfrm>
            <a:off x="41508" y="2984780"/>
            <a:ext cx="12108985" cy="88844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ANALYSIS IS A PART OF THE EXPERIMENT !</a:t>
            </a:r>
            <a:endParaRPr lang="en-GB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5359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59" grpId="0" animBg="1"/>
      <p:bldP spid="60" grpId="0" animBg="1"/>
      <p:bldP spid="61" grpId="0" animBg="1"/>
      <p:bldP spid="63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7F01E9-AC2D-4379-8C3A-7ED2E8BB4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60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40B627-5884-4996-9514-78DCD779E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0301" y="4588870"/>
            <a:ext cx="3642655" cy="215188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4126D05-B1FC-432A-B7A5-2EF3920F9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275" y="3152773"/>
            <a:ext cx="4933950" cy="340042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583F6AF-5908-45BD-B596-E24CE7015BE6}"/>
              </a:ext>
            </a:extLst>
          </p:cNvPr>
          <p:cNvSpPr txBox="1">
            <a:spLocks/>
          </p:cNvSpPr>
          <p:nvPr/>
        </p:nvSpPr>
        <p:spPr>
          <a:xfrm>
            <a:off x="796958" y="1193185"/>
            <a:ext cx="9465624" cy="61856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highlight>
                  <a:srgbClr val="C0C0C0"/>
                </a:highlight>
              </a:rPr>
              <a:t>Fiji &amp; reproducible research: macros </a:t>
            </a:r>
            <a:r>
              <a:rPr lang="en-US" sz="2800">
                <a:highlight>
                  <a:srgbClr val="C0C0C0"/>
                </a:highlight>
              </a:rPr>
              <a:t>(Automation)</a:t>
            </a:r>
            <a:endParaRPr lang="en-GB" sz="2800" dirty="0">
              <a:highlight>
                <a:srgbClr val="C0C0C0"/>
              </a:highlight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552F215-291F-4B3B-9051-41A9B5236680}"/>
              </a:ext>
            </a:extLst>
          </p:cNvPr>
          <p:cNvSpPr txBox="1">
            <a:spLocks/>
          </p:cNvSpPr>
          <p:nvPr/>
        </p:nvSpPr>
        <p:spPr>
          <a:xfrm>
            <a:off x="796958" y="1844672"/>
            <a:ext cx="11057586" cy="1003299"/>
          </a:xfrm>
          <a:prstGeom prst="rect">
            <a:avLst/>
          </a:prstGeom>
        </p:spPr>
        <p:txBody>
          <a:bodyPr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macro recorder and the script editor allow scripting Fiji and thus, reproducible workflows.</a:t>
            </a:r>
          </a:p>
          <a:p>
            <a:r>
              <a:rPr lang="en-US" dirty="0"/>
              <a:t>Run workflows on hundreds or thousands of images!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30A8D8-CC53-4EAC-8186-D78DD29271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6443" y="2780729"/>
            <a:ext cx="1864373" cy="21287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CF0DD50-BD0E-4440-92B7-9DE2735E7A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40302" y="2780729"/>
            <a:ext cx="3642653" cy="1858880"/>
          </a:xfrm>
          <a:prstGeom prst="rect">
            <a:avLst/>
          </a:prstGeom>
        </p:spPr>
      </p:pic>
      <p:sp>
        <p:nvSpPr>
          <p:cNvPr id="15" name="Arrow: Down 14">
            <a:extLst>
              <a:ext uri="{FF2B5EF4-FFF2-40B4-BE49-F238E27FC236}">
                <a16:creationId xmlns:a16="http://schemas.microsoft.com/office/drawing/2014/main" id="{7796E41F-2060-4016-BA29-6263B2B8CD8F}"/>
              </a:ext>
            </a:extLst>
          </p:cNvPr>
          <p:cNvSpPr/>
          <p:nvPr/>
        </p:nvSpPr>
        <p:spPr>
          <a:xfrm rot="5400000">
            <a:off x="4511298" y="2949053"/>
            <a:ext cx="246609" cy="654050"/>
          </a:xfrm>
          <a:prstGeom prst="downArrow">
            <a:avLst/>
          </a:prstGeom>
          <a:ln>
            <a:solidFill>
              <a:srgbClr val="DE3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8BB0512-B1A1-4611-B8E2-0CBB8610CF57}"/>
              </a:ext>
            </a:extLst>
          </p:cNvPr>
          <p:cNvSpPr/>
          <p:nvPr/>
        </p:nvSpPr>
        <p:spPr>
          <a:xfrm>
            <a:off x="2547004" y="3636396"/>
            <a:ext cx="526472" cy="484632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3A5099C1-37E0-43FF-8632-62142CD15268}"/>
              </a:ext>
            </a:extLst>
          </p:cNvPr>
          <p:cNvSpPr/>
          <p:nvPr/>
        </p:nvSpPr>
        <p:spPr>
          <a:xfrm>
            <a:off x="6692379" y="3636210"/>
            <a:ext cx="526472" cy="484632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FF1C5AA6-F602-4C19-BE03-833EB0AD4C60}"/>
              </a:ext>
            </a:extLst>
          </p:cNvPr>
          <p:cNvSpPr/>
          <p:nvPr/>
        </p:nvSpPr>
        <p:spPr>
          <a:xfrm flipH="1">
            <a:off x="6692379" y="5636359"/>
            <a:ext cx="526472" cy="484632"/>
          </a:xfrm>
          <a:prstGeom prst="rightArrow">
            <a:avLst/>
          </a:prstGeom>
          <a:solidFill>
            <a:srgbClr val="DE3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27B22C-A9F3-4EDB-97DE-BABB1F10D990}"/>
              </a:ext>
            </a:extLst>
          </p:cNvPr>
          <p:cNvSpPr txBox="1"/>
          <p:nvPr/>
        </p:nvSpPr>
        <p:spPr>
          <a:xfrm>
            <a:off x="3872753" y="3941909"/>
            <a:ext cx="2223247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Runs on the background</a:t>
            </a:r>
            <a:endParaRPr lang="he-IL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AA7ABD6-A871-4128-B013-1B5788B70310}"/>
              </a:ext>
            </a:extLst>
          </p:cNvPr>
          <p:cNvSpPr/>
          <p:nvPr/>
        </p:nvSpPr>
        <p:spPr>
          <a:xfrm>
            <a:off x="5201114" y="2905687"/>
            <a:ext cx="445674" cy="24661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5155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8" grpId="0" animBg="1"/>
      <p:bldP spid="11" grpId="0" animBg="1"/>
      <p:bldP spid="12" grpId="0" animBg="1"/>
      <p:bldP spid="10" grpId="0"/>
      <p:bldP spid="13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5B28AC-E0F6-4C74-A73E-AD25B0B5D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61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576A92-5E29-4949-B7E2-49858726B140}"/>
              </a:ext>
            </a:extLst>
          </p:cNvPr>
          <p:cNvSpPr txBox="1"/>
          <p:nvPr/>
        </p:nvSpPr>
        <p:spPr>
          <a:xfrm>
            <a:off x="706582" y="950897"/>
            <a:ext cx="35536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C0C0C0"/>
                </a:highlight>
              </a:rPr>
              <a:t>Macro recorder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E584221-897A-4F90-A881-035C697CE057}"/>
              </a:ext>
            </a:extLst>
          </p:cNvPr>
          <p:cNvGrpSpPr/>
          <p:nvPr/>
        </p:nvGrpSpPr>
        <p:grpSpPr>
          <a:xfrm>
            <a:off x="706582" y="1876488"/>
            <a:ext cx="7435515" cy="4947803"/>
            <a:chOff x="821411" y="1876488"/>
            <a:chExt cx="7435515" cy="494780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176E99D-7AF9-4021-B42D-A364B56133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1411" y="1876488"/>
              <a:ext cx="5171167" cy="930979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AF5C911-D442-4CBE-BFBD-DB1FCED6F84F}"/>
                </a:ext>
              </a:extLst>
            </p:cNvPr>
            <p:cNvSpPr/>
            <p:nvPr/>
          </p:nvSpPr>
          <p:spPr>
            <a:xfrm>
              <a:off x="3010838" y="2061274"/>
              <a:ext cx="605382" cy="29803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D99AE6E-2FF8-4DE6-8B6F-450DEAB2BD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60339"/>
            <a:stretch/>
          </p:blipFill>
          <p:spPr>
            <a:xfrm>
              <a:off x="3603355" y="2022529"/>
              <a:ext cx="2377097" cy="480176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783F89E-4F42-476F-B92E-5CD0223F6C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33958" y="2146515"/>
              <a:ext cx="2322968" cy="3548470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473901D5-CA37-4C38-AE68-C015B968A4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8352" y="2210291"/>
            <a:ext cx="3642653" cy="18588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BF012D-3A18-41D1-8F23-F4C7F9CA10D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18" t="3319" r="5546" b="2551"/>
          <a:stretch/>
        </p:blipFill>
        <p:spPr>
          <a:xfrm>
            <a:off x="7408767" y="3252585"/>
            <a:ext cx="4511510" cy="3200802"/>
          </a:xfrm>
          <a:prstGeom prst="rect">
            <a:avLst/>
          </a:prstGeom>
        </p:spPr>
      </p:pic>
      <p:sp>
        <p:nvSpPr>
          <p:cNvPr id="13" name="Speech Bubble: Oval 12">
            <a:extLst>
              <a:ext uri="{FF2B5EF4-FFF2-40B4-BE49-F238E27FC236}">
                <a16:creationId xmlns:a16="http://schemas.microsoft.com/office/drawing/2014/main" id="{73AF6ED7-7D18-4F92-B01A-46962B3BE917}"/>
              </a:ext>
            </a:extLst>
          </p:cNvPr>
          <p:cNvSpPr/>
          <p:nvPr/>
        </p:nvSpPr>
        <p:spPr>
          <a:xfrm>
            <a:off x="4419600" y="4277532"/>
            <a:ext cx="4227967" cy="1298923"/>
          </a:xfrm>
          <a:prstGeom prst="wedgeEllipseCallout">
            <a:avLst>
              <a:gd name="adj1" fmla="val 36924"/>
              <a:gd name="adj2" fmla="val -9052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>
            <a:noAutofit/>
          </a:bodyPr>
          <a:lstStyle/>
          <a:p>
            <a:pPr algn="ctr"/>
            <a:r>
              <a:rPr lang="en-US" sz="2400" b="1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Choose IJ1 Macro as the language for your script</a:t>
            </a:r>
            <a:endParaRPr lang="he-IL" sz="2400" b="1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8552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DB0D38-E412-4A72-B3A9-993EF84A2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62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944E7-B898-4AD6-8ECC-A7CCF1E1EB0E}"/>
              </a:ext>
            </a:extLst>
          </p:cNvPr>
          <p:cNvSpPr txBox="1">
            <a:spLocks/>
          </p:cNvSpPr>
          <p:nvPr/>
        </p:nvSpPr>
        <p:spPr>
          <a:xfrm>
            <a:off x="807021" y="810491"/>
            <a:ext cx="11057586" cy="61856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Bio-image analysis is supposed to be </a:t>
            </a:r>
            <a:r>
              <a:rPr lang="en-US" b="1" dirty="0"/>
              <a:t>reliable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FCD415-DC0D-457F-AA2F-275A2F4D9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3421" y="1906898"/>
            <a:ext cx="3036194" cy="26795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F182D41-C935-478E-B502-C62B901AC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3422" y="4696528"/>
            <a:ext cx="3036194" cy="14871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B54A27-3E3B-492C-A39B-CD9C1D64EC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7760" y="4696527"/>
            <a:ext cx="3036193" cy="14871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93FE2A-782A-4C45-AC86-4F6DC0A902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2829" y="2003467"/>
            <a:ext cx="4137007" cy="41801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143638-2544-4DE5-9504-0BA66A4319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9342" y="4088884"/>
            <a:ext cx="2938823" cy="2593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5161D0-784B-4D00-9C22-82C3202D1A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9383" y="1429055"/>
            <a:ext cx="2938823" cy="2593600"/>
          </a:xfrm>
          <a:prstGeom prst="rect">
            <a:avLst/>
          </a:prstGeom>
        </p:spPr>
      </p:pic>
      <p:sp>
        <p:nvSpPr>
          <p:cNvPr id="10" name="Arrow: Chevron 9">
            <a:extLst>
              <a:ext uri="{FF2B5EF4-FFF2-40B4-BE49-F238E27FC236}">
                <a16:creationId xmlns:a16="http://schemas.microsoft.com/office/drawing/2014/main" id="{BD81CF2A-DBAF-414D-BD4A-ECB8AA6EB1D6}"/>
              </a:ext>
            </a:extLst>
          </p:cNvPr>
          <p:cNvSpPr/>
          <p:nvPr/>
        </p:nvSpPr>
        <p:spPr>
          <a:xfrm>
            <a:off x="8400024" y="3742242"/>
            <a:ext cx="290945" cy="519545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9A2E1B9A-E407-4703-9AF6-F769543E4BCB}"/>
              </a:ext>
            </a:extLst>
          </p:cNvPr>
          <p:cNvSpPr/>
          <p:nvPr/>
        </p:nvSpPr>
        <p:spPr>
          <a:xfrm>
            <a:off x="3708396" y="2445442"/>
            <a:ext cx="290945" cy="519545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0879E20C-BB98-46AA-BAA2-5921EF2B9E68}"/>
              </a:ext>
            </a:extLst>
          </p:cNvPr>
          <p:cNvSpPr/>
          <p:nvPr/>
        </p:nvSpPr>
        <p:spPr>
          <a:xfrm>
            <a:off x="3708394" y="4996855"/>
            <a:ext cx="290945" cy="519545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247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8A6334-8121-4AE2-B688-D39633907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63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50A6911-6DCC-4177-9F8B-AC8F7FE1CBA2}"/>
              </a:ext>
            </a:extLst>
          </p:cNvPr>
          <p:cNvGrpSpPr/>
          <p:nvPr/>
        </p:nvGrpSpPr>
        <p:grpSpPr>
          <a:xfrm>
            <a:off x="2069662" y="1576307"/>
            <a:ext cx="8052677" cy="4774889"/>
            <a:chOff x="1115616" y="1563808"/>
            <a:chExt cx="8052677" cy="477488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AFD5C6C-3D42-4A51-B313-4929FDD0AA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15616" y="1563808"/>
              <a:ext cx="3292524" cy="869057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5213FC5-2F43-4DB1-867D-2071915D6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15616" y="3938456"/>
              <a:ext cx="3292524" cy="2400241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421AAB9-3ACF-463E-99D2-738A5BF5A2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63458" y="1563808"/>
              <a:ext cx="4404835" cy="4774889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7E814420-5D88-41EA-83CF-0BE7DB8B8428}"/>
              </a:ext>
            </a:extLst>
          </p:cNvPr>
          <p:cNvSpPr/>
          <p:nvPr/>
        </p:nvSpPr>
        <p:spPr>
          <a:xfrm>
            <a:off x="2562897" y="6453386"/>
            <a:ext cx="6499172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https://github.com/image-analysis/micro-formats-extractor</a:t>
            </a:r>
            <a:endParaRPr lang="he-I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B64213-8B46-428C-B1BE-C067C84FEFDB}"/>
              </a:ext>
            </a:extLst>
          </p:cNvPr>
          <p:cNvSpPr txBox="1"/>
          <p:nvPr/>
        </p:nvSpPr>
        <p:spPr>
          <a:xfrm>
            <a:off x="706581" y="950897"/>
            <a:ext cx="39277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C0C0C0"/>
                </a:highlight>
              </a:rPr>
              <a:t>Micro-Formats Extractor</a:t>
            </a:r>
          </a:p>
        </p:txBody>
      </p:sp>
    </p:spTree>
    <p:extLst>
      <p:ext uri="{BB962C8B-B14F-4D97-AF65-F5344CB8AC3E}">
        <p14:creationId xmlns:p14="http://schemas.microsoft.com/office/powerpoint/2010/main" val="189914576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85738C-E12D-4EDA-9C6F-D4295EB0D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64</a:t>
            </a:fld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2B6EF05-889C-4B1F-ADCE-FFC2E6942D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47" y="1646152"/>
            <a:ext cx="7264924" cy="4839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8">
            <a:extLst>
              <a:ext uri="{FF2B5EF4-FFF2-40B4-BE49-F238E27FC236}">
                <a16:creationId xmlns:a16="http://schemas.microsoft.com/office/drawing/2014/main" id="{159FADB1-58F2-474B-85AD-7F137C6C24F0}"/>
              </a:ext>
            </a:extLst>
          </p:cNvPr>
          <p:cNvSpPr txBox="1">
            <a:spLocks/>
          </p:cNvSpPr>
          <p:nvPr/>
        </p:nvSpPr>
        <p:spPr>
          <a:xfrm>
            <a:off x="628027" y="793051"/>
            <a:ext cx="5228238" cy="7583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highlight>
                  <a:srgbClr val="C0C0C0"/>
                </a:highlight>
              </a:rPr>
              <a:t>Plugins: </a:t>
            </a:r>
            <a:r>
              <a:rPr lang="en-US" sz="2800" dirty="0" err="1">
                <a:highlight>
                  <a:srgbClr val="C0C0C0"/>
                </a:highlight>
              </a:rPr>
              <a:t>FigureJ</a:t>
            </a:r>
            <a:r>
              <a:rPr lang="en-US" sz="2800" dirty="0">
                <a:highlight>
                  <a:srgbClr val="C0C0C0"/>
                </a:highlight>
              </a:rPr>
              <a:t> – image  panel creation</a:t>
            </a:r>
            <a:endParaRPr lang="he-IL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2D8CA1-F38D-4514-96DD-4F808BD9FEF5}"/>
              </a:ext>
            </a:extLst>
          </p:cNvPr>
          <p:cNvSpPr txBox="1"/>
          <p:nvPr/>
        </p:nvSpPr>
        <p:spPr>
          <a:xfrm>
            <a:off x="9044766" y="3188618"/>
            <a:ext cx="2988373" cy="175432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1">
            <a:spAutoFit/>
          </a:bodyPr>
          <a:lstStyle/>
          <a:p>
            <a:r>
              <a:rPr lang="en-US" dirty="0"/>
              <a:t>Schematic overview of an example workflow – from 2D nuclei to particle count within them (on a different channel).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38364329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5B28AC-E0F6-4C74-A73E-AD25B0B5D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65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576A92-5E29-4949-B7E2-49858726B140}"/>
              </a:ext>
            </a:extLst>
          </p:cNvPr>
          <p:cNvSpPr txBox="1"/>
          <p:nvPr/>
        </p:nvSpPr>
        <p:spPr>
          <a:xfrm>
            <a:off x="3894161" y="2315570"/>
            <a:ext cx="432634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Basic generalizing your macro</a:t>
            </a:r>
          </a:p>
        </p:txBody>
      </p:sp>
    </p:spTree>
    <p:extLst>
      <p:ext uri="{BB962C8B-B14F-4D97-AF65-F5344CB8AC3E}">
        <p14:creationId xmlns:p14="http://schemas.microsoft.com/office/powerpoint/2010/main" val="233995348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5B28AC-E0F6-4C74-A73E-AD25B0B5D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66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576A92-5E29-4949-B7E2-49858726B140}"/>
              </a:ext>
            </a:extLst>
          </p:cNvPr>
          <p:cNvSpPr txBox="1"/>
          <p:nvPr/>
        </p:nvSpPr>
        <p:spPr>
          <a:xfrm>
            <a:off x="3894161" y="2315570"/>
            <a:ext cx="43263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Plugins – </a:t>
            </a:r>
            <a:r>
              <a:rPr lang="en-US" sz="5400" dirty="0" err="1"/>
              <a:t>Stardist</a:t>
            </a:r>
            <a:r>
              <a:rPr lang="en-US" sz="5400" dirty="0"/>
              <a:t>, </a:t>
            </a:r>
            <a:r>
              <a:rPr lang="en-US" sz="5400" dirty="0" err="1"/>
              <a:t>ilastik</a:t>
            </a:r>
            <a:r>
              <a:rPr lang="en-US" sz="5400" dirty="0"/>
              <a:t>, clij2, how to install</a:t>
            </a:r>
          </a:p>
        </p:txBody>
      </p:sp>
    </p:spTree>
    <p:extLst>
      <p:ext uri="{BB962C8B-B14F-4D97-AF65-F5344CB8AC3E}">
        <p14:creationId xmlns:p14="http://schemas.microsoft.com/office/powerpoint/2010/main" val="189995101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7011139A-8E94-4FDA-B900-5A8E43CEB18D}"/>
              </a:ext>
            </a:extLst>
          </p:cNvPr>
          <p:cNvGrpSpPr/>
          <p:nvPr/>
        </p:nvGrpSpPr>
        <p:grpSpPr>
          <a:xfrm>
            <a:off x="899496" y="2329479"/>
            <a:ext cx="4979721" cy="3383280"/>
            <a:chOff x="744186" y="2436607"/>
            <a:chExt cx="4979721" cy="338328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F214D3F-0950-4D72-AF23-92A9AF7403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50666"/>
            <a:stretch/>
          </p:blipFill>
          <p:spPr>
            <a:xfrm>
              <a:off x="744186" y="2436607"/>
              <a:ext cx="4979721" cy="3383280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EECFCBD-BF53-415F-A0A3-7670058BE008}"/>
                </a:ext>
              </a:extLst>
            </p:cNvPr>
            <p:cNvCxnSpPr/>
            <p:nvPr/>
          </p:nvCxnSpPr>
          <p:spPr>
            <a:xfrm>
              <a:off x="1383126" y="2989089"/>
              <a:ext cx="234363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103FE0F-D539-445E-A8C4-A2C93B66D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67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6A1375-F75B-44CA-B941-C7A1A2EE22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542"/>
          <a:stretch/>
        </p:blipFill>
        <p:spPr>
          <a:xfrm>
            <a:off x="6623403" y="2329479"/>
            <a:ext cx="4979721" cy="3597536"/>
          </a:xfrm>
          <a:prstGeom prst="rect">
            <a:avLst/>
          </a:prstGeom>
        </p:spPr>
      </p:pic>
      <p:sp>
        <p:nvSpPr>
          <p:cNvPr id="7" name="Title 8">
            <a:extLst>
              <a:ext uri="{FF2B5EF4-FFF2-40B4-BE49-F238E27FC236}">
                <a16:creationId xmlns:a16="http://schemas.microsoft.com/office/drawing/2014/main" id="{A51FCD69-613B-4829-BDF4-F79B929B786D}"/>
              </a:ext>
            </a:extLst>
          </p:cNvPr>
          <p:cNvSpPr txBox="1">
            <a:spLocks/>
          </p:cNvSpPr>
          <p:nvPr/>
        </p:nvSpPr>
        <p:spPr>
          <a:xfrm>
            <a:off x="628027" y="793051"/>
            <a:ext cx="5228238" cy="7583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highlight>
                  <a:srgbClr val="C0C0C0"/>
                </a:highlight>
              </a:rPr>
              <a:t>Metadata is important</a:t>
            </a:r>
            <a:endParaRPr lang="he-IL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EB102D-FF34-4B05-B4DF-8CFF56BE205F}"/>
              </a:ext>
            </a:extLst>
          </p:cNvPr>
          <p:cNvSpPr txBox="1"/>
          <p:nvPr/>
        </p:nvSpPr>
        <p:spPr>
          <a:xfrm>
            <a:off x="1321654" y="2674043"/>
            <a:ext cx="4402253" cy="400110"/>
          </a:xfrm>
          <a:prstGeom prst="rect">
            <a:avLst/>
          </a:prstGeom>
          <a:solidFill>
            <a:srgbClr val="18202A"/>
          </a:solidFill>
        </p:spPr>
        <p:txBody>
          <a:bodyPr wrap="square" rtlCol="1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What microscope was he using?</a:t>
            </a:r>
            <a:endParaRPr lang="he-IL" sz="2000" b="1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7FC7426-EC4C-4678-9BD8-DA7EBD1B7762}"/>
              </a:ext>
            </a:extLst>
          </p:cNvPr>
          <p:cNvSpPr/>
          <p:nvPr/>
        </p:nvSpPr>
        <p:spPr>
          <a:xfrm>
            <a:off x="7630245" y="4717997"/>
            <a:ext cx="1483019" cy="3688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3A6ECE-8F9F-4653-BBB8-995EFFDC7CB6}"/>
              </a:ext>
            </a:extLst>
          </p:cNvPr>
          <p:cNvSpPr txBox="1"/>
          <p:nvPr/>
        </p:nvSpPr>
        <p:spPr>
          <a:xfrm>
            <a:off x="899496" y="6001230"/>
            <a:ext cx="4979721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 in other words – this guy knows that in microscopy it’s shit in = shit out!</a:t>
            </a:r>
            <a:endParaRPr lang="he-IL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44547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  <p:bldP spid="8" grpId="0" animBg="1"/>
      <p:bldP spid="12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5A712D8-3F89-9B35-FB6B-4B1A593E9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68</a:t>
            </a:fld>
            <a:endParaRPr lang="en-US"/>
          </a:p>
        </p:txBody>
      </p:sp>
      <p:sp>
        <p:nvSpPr>
          <p:cNvPr id="3" name="Title 8">
            <a:extLst>
              <a:ext uri="{FF2B5EF4-FFF2-40B4-BE49-F238E27FC236}">
                <a16:creationId xmlns:a16="http://schemas.microsoft.com/office/drawing/2014/main" id="{BD24ED3F-E9AD-86C1-05E9-8D4CAA922E67}"/>
              </a:ext>
            </a:extLst>
          </p:cNvPr>
          <p:cNvSpPr txBox="1">
            <a:spLocks/>
          </p:cNvSpPr>
          <p:nvPr/>
        </p:nvSpPr>
        <p:spPr>
          <a:xfrm>
            <a:off x="3481881" y="3049819"/>
            <a:ext cx="5228238" cy="7583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</a:rPr>
              <a:t>PLUGINS SHOWCASE</a:t>
            </a:r>
            <a:endParaRPr lang="he-IL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816134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F5A3AC-EB3E-4052-BB86-BCAC1DD03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69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758820-173D-4199-BE0A-2B9A9D20168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9754" y="2336800"/>
            <a:ext cx="3416163" cy="368537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80F6AFC-1200-4BEF-B0C7-0320E8F96204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81587" y="2338048"/>
            <a:ext cx="3416163" cy="36821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D04517B-B81D-4BEA-8D77-F575F9250083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18146" y="2338048"/>
            <a:ext cx="3413174" cy="368215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05F8E45-30B8-47A3-B73E-23B8E3A2F4BF}"/>
              </a:ext>
            </a:extLst>
          </p:cNvPr>
          <p:cNvSpPr txBox="1">
            <a:spLocks/>
          </p:cNvSpPr>
          <p:nvPr/>
        </p:nvSpPr>
        <p:spPr>
          <a:xfrm>
            <a:off x="670172" y="1035705"/>
            <a:ext cx="7822830" cy="61856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highlight>
                  <a:srgbClr val="C0C0C0"/>
                </a:highlight>
              </a:rPr>
              <a:t>Plugins: </a:t>
            </a:r>
            <a:r>
              <a:rPr lang="en-US" sz="2800" dirty="0" err="1">
                <a:highlight>
                  <a:srgbClr val="C0C0C0"/>
                </a:highlight>
              </a:rPr>
              <a:t>StarDist</a:t>
            </a:r>
            <a:r>
              <a:rPr lang="en-US" sz="2800" dirty="0">
                <a:highlight>
                  <a:srgbClr val="C0C0C0"/>
                </a:highlight>
              </a:rPr>
              <a:t> 2D – Automatic nuclei segmentation - DAPI</a:t>
            </a:r>
            <a:endParaRPr lang="en-GB" sz="2800" dirty="0">
              <a:highlight>
                <a:srgbClr val="C0C0C0"/>
              </a:highlight>
            </a:endParaRPr>
          </a:p>
        </p:txBody>
      </p:sp>
      <p:pic>
        <p:nvPicPr>
          <p:cNvPr id="1026" name="Picture 2" descr="GitHub - stardist/stardist-imagej">
            <a:extLst>
              <a:ext uri="{FF2B5EF4-FFF2-40B4-BE49-F238E27FC236}">
                <a16:creationId xmlns:a16="http://schemas.microsoft.com/office/drawing/2014/main" id="{0072FF9B-1641-4A4F-981F-2BB31C0C5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4600" y="3149600"/>
            <a:ext cx="2306320" cy="2306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3166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5FEC7-85D2-4CF4-A715-C5C35C8D647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47394" y="1106428"/>
            <a:ext cx="11056938" cy="415925"/>
          </a:xfrm>
        </p:spPr>
        <p:txBody>
          <a:bodyPr>
            <a:normAutofit/>
          </a:bodyPr>
          <a:lstStyle/>
          <a:p>
            <a:r>
              <a:rPr lang="en-US" dirty="0"/>
              <a:t>Bio-image analysis is supposed to be </a:t>
            </a:r>
            <a:r>
              <a:rPr lang="en-US" b="1" dirty="0"/>
              <a:t>quantitative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690BEE-4EB8-41AC-A343-CA83D6282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633" y="1948598"/>
            <a:ext cx="3866732" cy="34125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D0E929-B846-417D-9572-88DED76B5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185" y="1951348"/>
            <a:ext cx="3866732" cy="34125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93DAAA-77D1-4B59-857E-D2F8538D7769}"/>
              </a:ext>
            </a:extLst>
          </p:cNvPr>
          <p:cNvSpPr txBox="1"/>
          <p:nvPr/>
        </p:nvSpPr>
        <p:spPr>
          <a:xfrm>
            <a:off x="5017662" y="2095131"/>
            <a:ext cx="25552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left image contains </a:t>
            </a:r>
            <a:r>
              <a:rPr lang="en-US" dirty="0">
                <a:solidFill>
                  <a:srgbClr val="FF0000"/>
                </a:solidFill>
              </a:rPr>
              <a:t>less</a:t>
            </a:r>
            <a:r>
              <a:rPr lang="en-US" dirty="0"/>
              <a:t> </a:t>
            </a:r>
            <a:r>
              <a:rPr lang="en-US" dirty="0" err="1"/>
              <a:t>mandarines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than</a:t>
            </a:r>
            <a:r>
              <a:rPr lang="en-US" dirty="0"/>
              <a:t> the image on the right.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1C0EF9-B24C-4728-A390-64EF1763CACA}"/>
              </a:ext>
            </a:extLst>
          </p:cNvPr>
          <p:cNvSpPr txBox="1"/>
          <p:nvPr/>
        </p:nvSpPr>
        <p:spPr>
          <a:xfrm>
            <a:off x="5017662" y="3350194"/>
            <a:ext cx="2555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right image contains </a:t>
            </a:r>
            <a:r>
              <a:rPr lang="en-US" dirty="0">
                <a:solidFill>
                  <a:srgbClr val="FF0000"/>
                </a:solidFill>
              </a:rPr>
              <a:t>several</a:t>
            </a:r>
            <a:r>
              <a:rPr lang="en-US" dirty="0"/>
              <a:t> </a:t>
            </a:r>
            <a:r>
              <a:rPr lang="en-US" dirty="0" err="1"/>
              <a:t>mandarines</a:t>
            </a:r>
            <a:r>
              <a:rPr lang="en-US" dirty="0"/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D8CA76-3652-4E1C-B0AC-32BC7BDCC119}"/>
              </a:ext>
            </a:extLst>
          </p:cNvPr>
          <p:cNvSpPr txBox="1"/>
          <p:nvPr/>
        </p:nvSpPr>
        <p:spPr>
          <a:xfrm>
            <a:off x="5017662" y="4437776"/>
            <a:ext cx="25552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Mandarine</a:t>
            </a:r>
            <a:r>
              <a:rPr lang="en-US" dirty="0"/>
              <a:t> count</a:t>
            </a:r>
          </a:p>
          <a:p>
            <a:r>
              <a:rPr lang="en-US" dirty="0">
                <a:solidFill>
                  <a:srgbClr val="70AD47"/>
                </a:solidFill>
              </a:rPr>
              <a:t>Left: 0</a:t>
            </a:r>
          </a:p>
          <a:p>
            <a:r>
              <a:rPr lang="en-US" dirty="0">
                <a:solidFill>
                  <a:srgbClr val="70AD47"/>
                </a:solidFill>
              </a:rPr>
              <a:t>Right: 3</a:t>
            </a:r>
          </a:p>
        </p:txBody>
      </p:sp>
    </p:spTree>
    <p:extLst>
      <p:ext uri="{BB962C8B-B14F-4D97-AF65-F5344CB8AC3E}">
        <p14:creationId xmlns:p14="http://schemas.microsoft.com/office/powerpoint/2010/main" val="1669366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5A857CA-6316-4EDA-AB1A-8A27C0394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70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68A524-20CF-4A16-99DB-29500EFA6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385" y="2113861"/>
            <a:ext cx="5621772" cy="43395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65D39C-5E42-4DE4-9339-D388E1F9AE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72311" y="2113860"/>
            <a:ext cx="4200849" cy="43395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81806D-3B7B-4F29-B963-FB35263B93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9524" y="2113859"/>
            <a:ext cx="5061045" cy="89429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6DAFBE8-5075-4758-93CC-C22D6D62892C}"/>
              </a:ext>
            </a:extLst>
          </p:cNvPr>
          <p:cNvSpPr txBox="1">
            <a:spLocks/>
          </p:cNvSpPr>
          <p:nvPr/>
        </p:nvSpPr>
        <p:spPr>
          <a:xfrm>
            <a:off x="670172" y="1035705"/>
            <a:ext cx="7822830" cy="61856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highlight>
                  <a:srgbClr val="C0C0C0"/>
                </a:highlight>
              </a:rPr>
              <a:t>Plugins: WEKA – same as </a:t>
            </a:r>
            <a:r>
              <a:rPr lang="en-US" sz="2800" dirty="0" err="1">
                <a:highlight>
                  <a:srgbClr val="C0C0C0"/>
                </a:highlight>
              </a:rPr>
              <a:t>ilastik</a:t>
            </a:r>
            <a:r>
              <a:rPr lang="en-US" sz="2800" dirty="0">
                <a:highlight>
                  <a:srgbClr val="C0C0C0"/>
                </a:highlight>
              </a:rPr>
              <a:t> (but only as pixel classification workflow)</a:t>
            </a:r>
          </a:p>
        </p:txBody>
      </p:sp>
    </p:spTree>
    <p:extLst>
      <p:ext uri="{BB962C8B-B14F-4D97-AF65-F5344CB8AC3E}">
        <p14:creationId xmlns:p14="http://schemas.microsoft.com/office/powerpoint/2010/main" val="3628517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F5A3AC-EB3E-4052-BB86-BCAC1DD03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71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05F8E45-30B8-47A3-B73E-23B8E3A2F4BF}"/>
              </a:ext>
            </a:extLst>
          </p:cNvPr>
          <p:cNvSpPr txBox="1">
            <a:spLocks/>
          </p:cNvSpPr>
          <p:nvPr/>
        </p:nvSpPr>
        <p:spPr>
          <a:xfrm>
            <a:off x="670172" y="1035705"/>
            <a:ext cx="7822830" cy="61856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highlight>
                  <a:srgbClr val="C0C0C0"/>
                </a:highlight>
              </a:rPr>
              <a:t>Plugins: </a:t>
            </a:r>
            <a:r>
              <a:rPr lang="en-US" sz="2800" dirty="0" err="1">
                <a:highlight>
                  <a:srgbClr val="C0C0C0"/>
                </a:highlight>
              </a:rPr>
              <a:t>StarDist</a:t>
            </a:r>
            <a:r>
              <a:rPr lang="en-US" sz="2800" dirty="0">
                <a:highlight>
                  <a:srgbClr val="C0C0C0"/>
                </a:highlight>
              </a:rPr>
              <a:t> 2D – Automatic nuclei segmentation – H&amp;E staining</a:t>
            </a:r>
            <a:endParaRPr lang="en-GB" sz="2800" dirty="0">
              <a:highlight>
                <a:srgbClr val="C0C0C0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836C6F-07C7-4713-B6B8-7128D7543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920" y="2410266"/>
            <a:ext cx="3605816" cy="29465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02B71A-C0AB-4165-AEE9-B2780EFE0F5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20753" y="2410266"/>
            <a:ext cx="3605815" cy="29465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21EEFC7-C8D5-4CE6-A373-2F47792D2BEA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57585" y="2410268"/>
            <a:ext cx="3605815" cy="294659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0DE3DD9-24D3-4821-95D5-7697774EF70E}"/>
              </a:ext>
            </a:extLst>
          </p:cNvPr>
          <p:cNvSpPr txBox="1"/>
          <p:nvPr/>
        </p:nvSpPr>
        <p:spPr>
          <a:xfrm>
            <a:off x="4231640" y="2783840"/>
            <a:ext cx="4302760" cy="1938992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Not perfect – can be adjusted for better results!</a:t>
            </a:r>
          </a:p>
        </p:txBody>
      </p:sp>
    </p:spTree>
    <p:extLst>
      <p:ext uri="{BB962C8B-B14F-4D97-AF65-F5344CB8AC3E}">
        <p14:creationId xmlns:p14="http://schemas.microsoft.com/office/powerpoint/2010/main" val="3214810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F5A3AC-EB3E-4052-BB86-BCAC1DD03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72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05F8E45-30B8-47A3-B73E-23B8E3A2F4BF}"/>
              </a:ext>
            </a:extLst>
          </p:cNvPr>
          <p:cNvSpPr txBox="1">
            <a:spLocks/>
          </p:cNvSpPr>
          <p:nvPr/>
        </p:nvSpPr>
        <p:spPr>
          <a:xfrm>
            <a:off x="670172" y="1035705"/>
            <a:ext cx="7822830" cy="61856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highlight>
                  <a:srgbClr val="C0C0C0"/>
                </a:highlight>
              </a:rPr>
              <a:t>Software: </a:t>
            </a:r>
            <a:r>
              <a:rPr lang="en-US" sz="2800" dirty="0" err="1">
                <a:highlight>
                  <a:srgbClr val="C0C0C0"/>
                </a:highlight>
              </a:rPr>
              <a:t>Ilastik</a:t>
            </a:r>
            <a:r>
              <a:rPr lang="en-US" sz="2800" dirty="0">
                <a:highlight>
                  <a:srgbClr val="C0C0C0"/>
                </a:highlight>
              </a:rPr>
              <a:t> (also a Fiji plugin)</a:t>
            </a:r>
            <a:endParaRPr lang="en-GB" sz="2800" dirty="0">
              <a:highlight>
                <a:srgbClr val="C0C0C0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ADBE66-F332-4189-A56B-6B89A29175C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465"/>
          <a:stretch/>
        </p:blipFill>
        <p:spPr>
          <a:xfrm>
            <a:off x="802640" y="2248694"/>
            <a:ext cx="5720080" cy="38365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3FFF96-DDA8-4741-9751-9A8FD724288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13"/>
          <a:stretch/>
        </p:blipFill>
        <p:spPr>
          <a:xfrm>
            <a:off x="6487160" y="2248695"/>
            <a:ext cx="4439918" cy="38365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C8838B-A603-4D5A-BA55-FEA38B5072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1169" y="2921000"/>
            <a:ext cx="4439963" cy="2783840"/>
          </a:xfrm>
          <a:prstGeom prst="rect">
            <a:avLst/>
          </a:prstGeom>
        </p:spPr>
      </p:pic>
      <p:pic>
        <p:nvPicPr>
          <p:cNvPr id="11" name="Picture 10" descr="A picture containing drawing, guitar&#10;&#10;Description automatically generated">
            <a:extLst>
              <a:ext uri="{FF2B5EF4-FFF2-40B4-BE49-F238E27FC236}">
                <a16:creationId xmlns:a16="http://schemas.microsoft.com/office/drawing/2014/main" id="{A0252DA2-BF71-43E1-B3F8-098059B652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171335" y="2849880"/>
            <a:ext cx="1795385" cy="2524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593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F5A3AC-EB3E-4052-BB86-BCAC1DD03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73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05F8E45-30B8-47A3-B73E-23B8E3A2F4BF}"/>
              </a:ext>
            </a:extLst>
          </p:cNvPr>
          <p:cNvSpPr txBox="1">
            <a:spLocks/>
          </p:cNvSpPr>
          <p:nvPr/>
        </p:nvSpPr>
        <p:spPr>
          <a:xfrm>
            <a:off x="670172" y="1035705"/>
            <a:ext cx="7822830" cy="61856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highlight>
                  <a:srgbClr val="C0C0C0"/>
                </a:highlight>
              </a:rPr>
              <a:t>Software: </a:t>
            </a:r>
            <a:r>
              <a:rPr lang="en-US" sz="2800" dirty="0" err="1">
                <a:highlight>
                  <a:srgbClr val="C0C0C0"/>
                </a:highlight>
              </a:rPr>
              <a:t>Ilastik</a:t>
            </a:r>
            <a:r>
              <a:rPr lang="en-US" sz="2800" dirty="0">
                <a:highlight>
                  <a:srgbClr val="C0C0C0"/>
                </a:highlight>
              </a:rPr>
              <a:t> (also a Fiji plugin)</a:t>
            </a:r>
            <a:endParaRPr lang="en-GB" sz="2800" dirty="0">
              <a:highlight>
                <a:srgbClr val="C0C0C0"/>
              </a:highlight>
            </a:endParaRPr>
          </a:p>
        </p:txBody>
      </p:sp>
      <p:pic>
        <p:nvPicPr>
          <p:cNvPr id="11" name="Picture 10" descr="A picture containing drawing, guitar&#10;&#10;Description automatically generated">
            <a:extLst>
              <a:ext uri="{FF2B5EF4-FFF2-40B4-BE49-F238E27FC236}">
                <a16:creationId xmlns:a16="http://schemas.microsoft.com/office/drawing/2014/main" id="{A0252DA2-BF71-43E1-B3F8-098059B652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171335" y="2849880"/>
            <a:ext cx="1795385" cy="2524760"/>
          </a:xfrm>
          <a:prstGeom prst="rect">
            <a:avLst/>
          </a:prstGeom>
        </p:spPr>
      </p:pic>
      <p:pic>
        <p:nvPicPr>
          <p:cNvPr id="3" name="Online Media 2" title="Pixel Classification workflow, ilastik 1.2.4">
            <a:hlinkClick r:id="" action="ppaction://media"/>
            <a:extLst>
              <a:ext uri="{FF2B5EF4-FFF2-40B4-BE49-F238E27FC236}">
                <a16:creationId xmlns:a16="http://schemas.microsoft.com/office/drawing/2014/main" id="{8A73A784-0FD7-4D38-98B3-E7F8E5136F1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778137" y="1654269"/>
            <a:ext cx="9251077" cy="5203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274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32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33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1035" name="Rectangle 1034">
            <a:extLst>
              <a:ext uri="{FF2B5EF4-FFF2-40B4-BE49-F238E27FC236}">
                <a16:creationId xmlns:a16="http://schemas.microsoft.com/office/drawing/2014/main" id="{5D213B41-AC9B-4E61-BEED-FF4C168A8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64D9A5-BFF5-18D6-F5D4-D93ECBECC3B9}"/>
              </a:ext>
            </a:extLst>
          </p:cNvPr>
          <p:cNvSpPr txBox="1"/>
          <p:nvPr/>
        </p:nvSpPr>
        <p:spPr>
          <a:xfrm>
            <a:off x="659230" y="1013722"/>
            <a:ext cx="10869750" cy="12372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b="1" cap="all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NEED HELP?</a:t>
            </a:r>
          </a:p>
        </p:txBody>
      </p:sp>
      <p:sp>
        <p:nvSpPr>
          <p:cNvPr id="1037" name="Freeform 6">
            <a:extLst>
              <a:ext uri="{FF2B5EF4-FFF2-40B4-BE49-F238E27FC236}">
                <a16:creationId xmlns:a16="http://schemas.microsoft.com/office/drawing/2014/main" id="{628FBD9F-3B86-4C98-8F77-383320737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154184" y="2884231"/>
            <a:ext cx="3005889" cy="4046220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>
              <a:alpha val="9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pic>
        <p:nvPicPr>
          <p:cNvPr id="1026" name="Picture 2" descr="Image.sc Forum">
            <a:hlinkClick r:id="rId2"/>
            <a:extLst>
              <a:ext uri="{FF2B5EF4-FFF2-40B4-BE49-F238E27FC236}">
                <a16:creationId xmlns:a16="http://schemas.microsoft.com/office/drawing/2014/main" id="{55E84F95-A773-6BDA-1579-15F884270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39124" y="3056705"/>
            <a:ext cx="9375936" cy="2812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9" name="Freeform 6">
            <a:extLst>
              <a:ext uri="{FF2B5EF4-FFF2-40B4-BE49-F238E27FC236}">
                <a16:creationId xmlns:a16="http://schemas.microsoft.com/office/drawing/2014/main" id="{6283F864-E3D1-457B-865A-DDC32254D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080808" y="1936677"/>
            <a:ext cx="3006491" cy="4046220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>
              <a:alpha val="9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29142D-315E-CFA9-8C4E-52092455F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EB26A038-9A91-412D-9826-176F917BC20C}" type="slidenum">
              <a:rPr lang="en-US" smtClean="0"/>
              <a:pPr defTabSz="914400">
                <a:spcAft>
                  <a:spcPts val="600"/>
                </a:spcAft>
              </a:pPr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24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75AC434-5E30-F00D-7C6D-98D61D861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75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FE9A2B-3C1E-B6B3-6FCD-4A2ACCB2340A}"/>
              </a:ext>
            </a:extLst>
          </p:cNvPr>
          <p:cNvSpPr txBox="1"/>
          <p:nvPr/>
        </p:nvSpPr>
        <p:spPr>
          <a:xfrm>
            <a:off x="973016" y="3130323"/>
            <a:ext cx="102459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Let’s work on the practical – FIJI TRAINING</a:t>
            </a:r>
          </a:p>
        </p:txBody>
      </p:sp>
    </p:spTree>
    <p:extLst>
      <p:ext uri="{BB962C8B-B14F-4D97-AF65-F5344CB8AC3E}">
        <p14:creationId xmlns:p14="http://schemas.microsoft.com/office/powerpoint/2010/main" val="423913141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654484-D59E-4B94-AE56-DA7910D21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76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FCED91-3638-4031-ACF4-2B5804FF887E}"/>
              </a:ext>
            </a:extLst>
          </p:cNvPr>
          <p:cNvSpPr txBox="1"/>
          <p:nvPr/>
        </p:nvSpPr>
        <p:spPr>
          <a:xfrm>
            <a:off x="831032" y="689601"/>
            <a:ext cx="3544125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9600" b="1" u="sng" dirty="0" err="1"/>
              <a:t>imaris</a:t>
            </a:r>
            <a:endParaRPr lang="en-US" sz="9600" b="1" u="sn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084C02-DF8B-4DC3-8CDD-D57221A545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38" y="1849360"/>
            <a:ext cx="7103362" cy="5008640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BADA04F7-4E43-41E6-B644-475EC492AD39}"/>
              </a:ext>
            </a:extLst>
          </p:cNvPr>
          <p:cNvSpPr/>
          <p:nvPr/>
        </p:nvSpPr>
        <p:spPr>
          <a:xfrm>
            <a:off x="4975860" y="448056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71C6A213-A83B-4E48-B835-E90DB4D5FB34}"/>
              </a:ext>
            </a:extLst>
          </p:cNvPr>
          <p:cNvSpPr/>
          <p:nvPr/>
        </p:nvSpPr>
        <p:spPr>
          <a:xfrm>
            <a:off x="4975860" y="386904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32F83B-C24F-463C-BEA1-5F94A6188417}"/>
              </a:ext>
            </a:extLst>
          </p:cNvPr>
          <p:cNvSpPr txBox="1"/>
          <p:nvPr/>
        </p:nvSpPr>
        <p:spPr>
          <a:xfrm>
            <a:off x="2895600" y="3926698"/>
            <a:ext cx="1970091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Raw confocal data</a:t>
            </a:r>
            <a:endParaRPr lang="he-IL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DDD24D-4763-4980-BBC4-907B3ED1C315}"/>
              </a:ext>
            </a:extLst>
          </p:cNvPr>
          <p:cNvSpPr txBox="1"/>
          <p:nvPr/>
        </p:nvSpPr>
        <p:spPr>
          <a:xfrm>
            <a:off x="2603095" y="4538210"/>
            <a:ext cx="2372765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3D rendering w/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imaris</a:t>
            </a:r>
            <a:endParaRPr lang="he-IL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DC0BCE-B4ED-4A8B-B60C-771DD78FA491}"/>
              </a:ext>
            </a:extLst>
          </p:cNvPr>
          <p:cNvSpPr txBox="1"/>
          <p:nvPr/>
        </p:nvSpPr>
        <p:spPr>
          <a:xfrm>
            <a:off x="1297478" y="6014967"/>
            <a:ext cx="3678382" cy="64633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Blue/Red Dots – </a:t>
            </a:r>
            <a:r>
              <a:rPr lang="en-US" dirty="0" err="1"/>
              <a:t>Oly</a:t>
            </a:r>
            <a:r>
              <a:rPr lang="en-US" dirty="0"/>
              <a:t> protein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Green – α-Tubulin filaments</a:t>
            </a:r>
            <a:endParaRPr lang="he-IL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25D0CF-8C54-4789-B42B-AAEDF18C397E}"/>
              </a:ext>
            </a:extLst>
          </p:cNvPr>
          <p:cNvSpPr txBox="1"/>
          <p:nvPr/>
        </p:nvSpPr>
        <p:spPr>
          <a:xfrm>
            <a:off x="945136" y="2259261"/>
            <a:ext cx="3430021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Co-localization of mutant protein on </a:t>
            </a:r>
            <a:r>
              <a:rPr lang="el-GR" dirty="0"/>
              <a:t>α</a:t>
            </a:r>
            <a:r>
              <a:rPr lang="en-US" dirty="0"/>
              <a:t>-Tubulin filaments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8787485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58B2E72-A490-43DB-8BAB-782B1EB29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77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C314A4-40EF-48E0-8060-91187EB46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2774" y="1740797"/>
            <a:ext cx="6483891" cy="471258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424E3B3-118B-43E8-8E00-B960FBF51592}"/>
              </a:ext>
            </a:extLst>
          </p:cNvPr>
          <p:cNvSpPr txBox="1">
            <a:spLocks/>
          </p:cNvSpPr>
          <p:nvPr/>
        </p:nvSpPr>
        <p:spPr>
          <a:xfrm>
            <a:off x="670172" y="1035705"/>
            <a:ext cx="7822830" cy="61856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highlight>
                  <a:srgbClr val="C0C0C0"/>
                </a:highlight>
              </a:rPr>
              <a:t>One last thing about protocols…</a:t>
            </a:r>
            <a:endParaRPr lang="en-GB" sz="2800" dirty="0">
              <a:highlight>
                <a:srgbClr val="C0C0C0"/>
              </a:highligh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10832D-4992-436A-8284-6A8335995082}"/>
              </a:ext>
            </a:extLst>
          </p:cNvPr>
          <p:cNvSpPr/>
          <p:nvPr/>
        </p:nvSpPr>
        <p:spPr>
          <a:xfrm>
            <a:off x="643673" y="3105835"/>
            <a:ext cx="289559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How mounting media can affect tissue thickness: </a:t>
            </a:r>
          </a:p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https://twitter.com/patrina_pellett/status/824692850285645824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10061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917793-930D-4CF9-854B-B7C375BB9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78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23049A-00E1-40EB-8E37-11C54146B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436" y="1444752"/>
            <a:ext cx="4004320" cy="54132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2740C2B-352F-4DA5-BC5D-912A38785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786" y="1444752"/>
            <a:ext cx="4247096" cy="54132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97A32F-94AC-4097-9D16-E98DBF5FD664}"/>
              </a:ext>
            </a:extLst>
          </p:cNvPr>
          <p:cNvSpPr txBox="1"/>
          <p:nvPr/>
        </p:nvSpPr>
        <p:spPr>
          <a:xfrm>
            <a:off x="694944" y="1553142"/>
            <a:ext cx="704088" cy="64633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he-IL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343E63-C062-4F29-94A8-DDDB7C91F11A}"/>
              </a:ext>
            </a:extLst>
          </p:cNvPr>
          <p:cNvSpPr txBox="1"/>
          <p:nvPr/>
        </p:nvSpPr>
        <p:spPr>
          <a:xfrm>
            <a:off x="5319698" y="1553141"/>
            <a:ext cx="704088" cy="64633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lang="he-IL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D14057F-081B-4269-8D88-E7D3C6B17D3A}"/>
              </a:ext>
            </a:extLst>
          </p:cNvPr>
          <p:cNvSpPr txBox="1">
            <a:spLocks/>
          </p:cNvSpPr>
          <p:nvPr/>
        </p:nvSpPr>
        <p:spPr>
          <a:xfrm>
            <a:off x="670172" y="826188"/>
            <a:ext cx="7822830" cy="61856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6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highlight>
                  <a:srgbClr val="C0C0C0"/>
                </a:highlight>
              </a:rPr>
              <a:t>Take it from the pros…(from previous slide)</a:t>
            </a:r>
            <a:endParaRPr lang="en-GB" sz="2800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779770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DB0D38-E412-4A72-B3A9-993EF84A2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6A038-9A91-412D-9826-176F917BC20C}" type="slidenum">
              <a:rPr lang="en-US" smtClean="0"/>
              <a:t>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944E7-B898-4AD6-8ECC-A7CCF1E1EB0E}"/>
              </a:ext>
            </a:extLst>
          </p:cNvPr>
          <p:cNvSpPr txBox="1">
            <a:spLocks/>
          </p:cNvSpPr>
          <p:nvPr/>
        </p:nvSpPr>
        <p:spPr>
          <a:xfrm>
            <a:off x="807021" y="810491"/>
            <a:ext cx="11057586" cy="61856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Bio-image analysis is supposed to be </a:t>
            </a:r>
            <a:r>
              <a:rPr lang="en-US" b="1" dirty="0"/>
              <a:t>reliable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FCD415-DC0D-457F-AA2F-275A2F4D9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3421" y="1906898"/>
            <a:ext cx="3036194" cy="26795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F182D41-C935-478E-B502-C62B901AC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3422" y="4696528"/>
            <a:ext cx="3036194" cy="14871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B54A27-3E3B-492C-A39B-CD9C1D64EC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7760" y="4696527"/>
            <a:ext cx="3036193" cy="14871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93FE2A-782A-4C45-AC86-4F6DC0A902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2829" y="2003467"/>
            <a:ext cx="4137007" cy="41801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143638-2544-4DE5-9504-0BA66A4319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9342" y="4088884"/>
            <a:ext cx="2938823" cy="2593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5161D0-784B-4D00-9C22-82C3202D1A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9383" y="1429055"/>
            <a:ext cx="2938823" cy="2593600"/>
          </a:xfrm>
          <a:prstGeom prst="rect">
            <a:avLst/>
          </a:prstGeom>
        </p:spPr>
      </p:pic>
      <p:sp>
        <p:nvSpPr>
          <p:cNvPr id="10" name="Arrow: Chevron 9">
            <a:extLst>
              <a:ext uri="{FF2B5EF4-FFF2-40B4-BE49-F238E27FC236}">
                <a16:creationId xmlns:a16="http://schemas.microsoft.com/office/drawing/2014/main" id="{BD81CF2A-DBAF-414D-BD4A-ECB8AA6EB1D6}"/>
              </a:ext>
            </a:extLst>
          </p:cNvPr>
          <p:cNvSpPr/>
          <p:nvPr/>
        </p:nvSpPr>
        <p:spPr>
          <a:xfrm>
            <a:off x="8400024" y="3742242"/>
            <a:ext cx="290945" cy="519545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9A2E1B9A-E407-4703-9AF6-F769543E4BCB}"/>
              </a:ext>
            </a:extLst>
          </p:cNvPr>
          <p:cNvSpPr/>
          <p:nvPr/>
        </p:nvSpPr>
        <p:spPr>
          <a:xfrm>
            <a:off x="3708396" y="2445442"/>
            <a:ext cx="290945" cy="519545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0879E20C-BB98-46AA-BAA2-5921EF2B9E68}"/>
              </a:ext>
            </a:extLst>
          </p:cNvPr>
          <p:cNvSpPr/>
          <p:nvPr/>
        </p:nvSpPr>
        <p:spPr>
          <a:xfrm>
            <a:off x="3708394" y="4996855"/>
            <a:ext cx="290945" cy="519545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8217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5FEC7-85D2-4CF4-A715-C5C35C8D647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49934" y="1053273"/>
            <a:ext cx="11056938" cy="446088"/>
          </a:xfrm>
        </p:spPr>
        <p:txBody>
          <a:bodyPr>
            <a:normAutofit/>
          </a:bodyPr>
          <a:lstStyle/>
          <a:p>
            <a:r>
              <a:rPr lang="en-US" dirty="0"/>
              <a:t>Bio-image analysis is supposed to be </a:t>
            </a:r>
            <a:r>
              <a:rPr lang="en-US" b="1" dirty="0"/>
              <a:t>objective</a:t>
            </a:r>
            <a:endParaRPr lang="en-US" dirty="0"/>
          </a:p>
          <a:p>
            <a:pPr lvl="1"/>
            <a:endParaRPr lang="en-US" dirty="0"/>
          </a:p>
        </p:txBody>
      </p:sp>
      <p:grpSp>
        <p:nvGrpSpPr>
          <p:cNvPr id="4" name="Group 12">
            <a:extLst>
              <a:ext uri="{FF2B5EF4-FFF2-40B4-BE49-F238E27FC236}">
                <a16:creationId xmlns:a16="http://schemas.microsoft.com/office/drawing/2014/main" id="{CFCF409E-3CE9-414C-A2C5-1BE28AE15808}"/>
              </a:ext>
            </a:extLst>
          </p:cNvPr>
          <p:cNvGrpSpPr>
            <a:grpSpLocks/>
          </p:cNvGrpSpPr>
          <p:nvPr/>
        </p:nvGrpSpPr>
        <p:grpSpPr bwMode="auto">
          <a:xfrm>
            <a:off x="1173100" y="2682063"/>
            <a:ext cx="6768325" cy="3667125"/>
            <a:chOff x="1924" y="2160"/>
            <a:chExt cx="3564" cy="1931"/>
          </a:xfrm>
        </p:grpSpPr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id="{5AD2E328-98FB-4E5B-9622-8CFAEB29CA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24" y="2160"/>
              <a:ext cx="1025" cy="13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" name="Picture 4">
              <a:extLst>
                <a:ext uri="{FF2B5EF4-FFF2-40B4-BE49-F238E27FC236}">
                  <a16:creationId xmlns:a16="http://schemas.microsoft.com/office/drawing/2014/main" id="{1D731394-0C05-44F7-87AE-576197A801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94" y="2183"/>
              <a:ext cx="1018" cy="13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" name="Picture 5">
              <a:extLst>
                <a:ext uri="{FF2B5EF4-FFF2-40B4-BE49-F238E27FC236}">
                  <a16:creationId xmlns:a16="http://schemas.microsoft.com/office/drawing/2014/main" id="{48389C9A-5A18-4F5C-B3D9-061EF6B70E0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88" y="2160"/>
              <a:ext cx="996" cy="13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8" name="Inhaltsplatzhalter 2">
              <a:extLst>
                <a:ext uri="{FF2B5EF4-FFF2-40B4-BE49-F238E27FC236}">
                  <a16:creationId xmlns:a16="http://schemas.microsoft.com/office/drawing/2014/main" id="{7B5A1077-930E-4B3F-AE17-DE8A44ECEA6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945" y="3521"/>
              <a:ext cx="1004" cy="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20000"/>
                </a:spcBef>
              </a:pPr>
              <a:r>
                <a:rPr lang="en-US" altLang="en-US" sz="2000">
                  <a:solidFill>
                    <a:srgbClr val="000066"/>
                  </a:solidFill>
                </a:rPr>
                <a:t>Observer 1:</a:t>
              </a:r>
            </a:p>
            <a:p>
              <a:pPr algn="ctr">
                <a:spcBef>
                  <a:spcPct val="20000"/>
                </a:spcBef>
              </a:pPr>
              <a:r>
                <a:rPr lang="en-US" altLang="en-US" sz="2000">
                  <a:solidFill>
                    <a:srgbClr val="000066"/>
                  </a:solidFill>
                </a:rPr>
                <a:t>17.3 ml</a:t>
              </a:r>
            </a:p>
          </p:txBody>
        </p:sp>
        <p:sp>
          <p:nvSpPr>
            <p:cNvPr id="9" name="Inhaltsplatzhalter 2">
              <a:extLst>
                <a:ext uri="{FF2B5EF4-FFF2-40B4-BE49-F238E27FC236}">
                  <a16:creationId xmlns:a16="http://schemas.microsoft.com/office/drawing/2014/main" id="{915B5D78-A9DC-4CD1-898D-07437B424ED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215" y="3521"/>
              <a:ext cx="1004" cy="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20000"/>
                </a:spcBef>
              </a:pPr>
              <a:r>
                <a:rPr lang="en-US" altLang="en-US" sz="2000">
                  <a:solidFill>
                    <a:srgbClr val="000066"/>
                  </a:solidFill>
                </a:rPr>
                <a:t>Observer 2:</a:t>
              </a:r>
            </a:p>
            <a:p>
              <a:pPr algn="ctr">
                <a:spcBef>
                  <a:spcPct val="20000"/>
                </a:spcBef>
              </a:pPr>
              <a:r>
                <a:rPr lang="en-US" altLang="en-US" sz="2000">
                  <a:solidFill>
                    <a:srgbClr val="000066"/>
                  </a:solidFill>
                </a:rPr>
                <a:t>7.5 ml</a:t>
              </a:r>
            </a:p>
          </p:txBody>
        </p:sp>
        <p:sp>
          <p:nvSpPr>
            <p:cNvPr id="10" name="Inhaltsplatzhalter 2">
              <a:extLst>
                <a:ext uri="{FF2B5EF4-FFF2-40B4-BE49-F238E27FC236}">
                  <a16:creationId xmlns:a16="http://schemas.microsoft.com/office/drawing/2014/main" id="{1F41E981-3101-4B80-84F3-B899B5105B3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484" y="3517"/>
              <a:ext cx="1004" cy="5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20000"/>
                </a:spcBef>
              </a:pPr>
              <a:r>
                <a:rPr lang="en-US" altLang="en-US" sz="2000">
                  <a:solidFill>
                    <a:srgbClr val="000066"/>
                  </a:solidFill>
                </a:rPr>
                <a:t>Observer 3: </a:t>
              </a:r>
            </a:p>
            <a:p>
              <a:pPr algn="ctr">
                <a:spcBef>
                  <a:spcPct val="20000"/>
                </a:spcBef>
              </a:pPr>
              <a:r>
                <a:rPr lang="en-US" altLang="en-US" sz="2000">
                  <a:solidFill>
                    <a:srgbClr val="000066"/>
                  </a:solidFill>
                </a:rPr>
                <a:t>9.9 ml</a:t>
              </a:r>
            </a:p>
          </p:txBody>
        </p:sp>
      </p:grpSp>
      <p:pic>
        <p:nvPicPr>
          <p:cNvPr id="11" name="Picture 2">
            <a:extLst>
              <a:ext uri="{FF2B5EF4-FFF2-40B4-BE49-F238E27FC236}">
                <a16:creationId xmlns:a16="http://schemas.microsoft.com/office/drawing/2014/main" id="{95B04BC6-6B7A-413B-B82A-6723AE7A91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3896" y="2682063"/>
            <a:ext cx="1933265" cy="2582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6113F144-6199-45DA-84E0-8A58A1E4AD6B}"/>
              </a:ext>
            </a:extLst>
          </p:cNvPr>
          <p:cNvSpPr txBox="1">
            <a:spLocks/>
          </p:cNvSpPr>
          <p:nvPr/>
        </p:nvSpPr>
        <p:spPr bwMode="auto">
          <a:xfrm>
            <a:off x="8319868" y="5264813"/>
            <a:ext cx="3101200" cy="108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altLang="en-US" sz="2000" dirty="0">
                <a:solidFill>
                  <a:srgbClr val="000066"/>
                </a:solidFill>
              </a:rPr>
              <a:t>Automatic segmentation:</a:t>
            </a:r>
          </a:p>
          <a:p>
            <a:pPr algn="ctr">
              <a:spcBef>
                <a:spcPct val="20000"/>
              </a:spcBef>
            </a:pPr>
            <a:r>
              <a:rPr lang="en-US" altLang="en-US" sz="2000" dirty="0">
                <a:solidFill>
                  <a:srgbClr val="000066"/>
                </a:solidFill>
              </a:rPr>
              <a:t>8.2 ml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48F2C65-4C21-405B-AAB5-2D29BFC4263B}"/>
              </a:ext>
            </a:extLst>
          </p:cNvPr>
          <p:cNvSpPr txBox="1"/>
          <p:nvPr/>
        </p:nvSpPr>
        <p:spPr>
          <a:xfrm>
            <a:off x="2299492" y="1883552"/>
            <a:ext cx="48317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Three experts outlining a tumor on Positron Emission Tomography data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188CCE-0EA7-4984-9DF9-98134146CD56}"/>
              </a:ext>
            </a:extLst>
          </p:cNvPr>
          <p:cNvSpPr txBox="1"/>
          <p:nvPr/>
        </p:nvSpPr>
        <p:spPr>
          <a:xfrm>
            <a:off x="8784828" y="1883552"/>
            <a:ext cx="2435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One computer executing the same task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08D7856-E48B-4A30-815A-4C3E7D35D5D1}"/>
              </a:ext>
            </a:extLst>
          </p:cNvPr>
          <p:cNvSpPr txBox="1"/>
          <p:nvPr/>
        </p:nvSpPr>
        <p:spPr>
          <a:xfrm>
            <a:off x="8174213" y="6581001"/>
            <a:ext cx="40177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Data source: N. Abolmaali, R. Haase, </a:t>
            </a:r>
            <a:r>
              <a:rPr lang="en-US" sz="1200" dirty="0" err="1"/>
              <a:t>Oncoray</a:t>
            </a:r>
            <a:r>
              <a:rPr lang="en-US" sz="1200" dirty="0"/>
              <a:t>, TU Dresden</a:t>
            </a:r>
          </a:p>
        </p:txBody>
      </p:sp>
    </p:spTree>
    <p:extLst>
      <p:ext uri="{BB962C8B-B14F-4D97-AF65-F5344CB8AC3E}">
        <p14:creationId xmlns:p14="http://schemas.microsoft.com/office/powerpoint/2010/main" val="77847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</p:bldLst>
  </p:timing>
</p:sld>
</file>

<file path=ppt/theme/theme1.xml><?xml version="1.0" encoding="utf-8"?>
<a:theme xmlns:a="http://schemas.openxmlformats.org/drawingml/2006/main" name="Crop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1366</TotalTime>
  <Words>2411</Words>
  <Application>Microsoft Office PowerPoint</Application>
  <PresentationFormat>Widescreen</PresentationFormat>
  <Paragraphs>415</Paragraphs>
  <Slides>78</Slides>
  <Notes>3</Notes>
  <HiddenSlides>10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78</vt:i4>
      </vt:variant>
    </vt:vector>
  </HeadingPairs>
  <TitlesOfParts>
    <vt:vector size="84" baseType="lpstr">
      <vt:lpstr>Arial</vt:lpstr>
      <vt:lpstr>Calibri</vt:lpstr>
      <vt:lpstr>Franklin Gothic Book</vt:lpstr>
      <vt:lpstr>Roboto</vt:lpstr>
      <vt:lpstr>Wingdings</vt:lpstr>
      <vt:lpstr>Crop</vt:lpstr>
      <vt:lpstr>Introduction to image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Images and pixels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Bit-depth</vt:lpstr>
      <vt:lpstr>PowerPoint Presentation</vt:lpstr>
      <vt:lpstr>PowerPoint Presentation</vt:lpstr>
      <vt:lpstr>PowerPoint Presentation</vt:lpstr>
      <vt:lpstr>Lookup tables</vt:lpstr>
      <vt:lpstr>PowerPoint Presentation</vt:lpstr>
      <vt:lpstr>PowerPoint Presentation</vt:lpstr>
      <vt:lpstr>PowerPoint Presentation</vt:lpstr>
      <vt:lpstr>Fiji user experience</vt:lpstr>
      <vt:lpstr>PowerPoint Presentation</vt:lpstr>
      <vt:lpstr>Fijis user interface</vt:lpstr>
      <vt:lpstr>Distance measurements</vt:lpstr>
      <vt:lpstr>Distance measurements</vt:lpstr>
      <vt:lpstr>PowerPoint Presentation</vt:lpstr>
      <vt:lpstr>Correct pixel size</vt:lpstr>
      <vt:lpstr>PowerPoint Presentation</vt:lpstr>
      <vt:lpstr>Visualisation: brightness / contrast</vt:lpstr>
      <vt:lpstr>Visualisation: brightness / contrast</vt:lpstr>
      <vt:lpstr>Visualisation: brightness / contrast</vt:lpstr>
      <vt:lpstr>Visualisation: brightness / contrast</vt:lpstr>
      <vt:lpstr>Channel selection</vt:lpstr>
      <vt:lpstr>Channel selection</vt:lpstr>
      <vt:lpstr>Lookup tables</vt:lpstr>
      <vt:lpstr>Regions of interest (ROI)</vt:lpstr>
      <vt:lpstr>PowerPoint Presentation</vt:lpstr>
      <vt:lpstr>PowerPoint Presentation</vt:lpstr>
      <vt:lpstr>Fiji example workflow</vt:lpstr>
      <vt:lpstr>Fiji example workflow </vt:lpstr>
      <vt:lpstr>Fiji example workflow </vt:lpstr>
      <vt:lpstr>Fiji example workflow </vt:lpstr>
      <vt:lpstr>Fiji example workflow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image analysis</dc:title>
  <dc:creator>Daniel Waiger</dc:creator>
  <cp:lastModifiedBy>Daniel Waiger</cp:lastModifiedBy>
  <cp:revision>123</cp:revision>
  <dcterms:created xsi:type="dcterms:W3CDTF">2020-08-06T12:46:00Z</dcterms:created>
  <dcterms:modified xsi:type="dcterms:W3CDTF">2025-07-07T09:03:42Z</dcterms:modified>
</cp:coreProperties>
</file>